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4"/>
  </p:notesMasterIdLst>
  <p:sldIdLst>
    <p:sldId id="256" r:id="rId2"/>
    <p:sldId id="257" r:id="rId3"/>
    <p:sldId id="270" r:id="rId4"/>
    <p:sldId id="258" r:id="rId5"/>
    <p:sldId id="259" r:id="rId6"/>
    <p:sldId id="260" r:id="rId7"/>
    <p:sldId id="271" r:id="rId8"/>
    <p:sldId id="272" r:id="rId9"/>
    <p:sldId id="273" r:id="rId10"/>
    <p:sldId id="274" r:id="rId11"/>
    <p:sldId id="275" r:id="rId12"/>
    <p:sldId id="276" r:id="rId13"/>
    <p:sldId id="277" r:id="rId14"/>
    <p:sldId id="261" r:id="rId15"/>
    <p:sldId id="262" r:id="rId16"/>
    <p:sldId id="263" r:id="rId17"/>
    <p:sldId id="264" r:id="rId18"/>
    <p:sldId id="265" r:id="rId19"/>
    <p:sldId id="266" r:id="rId20"/>
    <p:sldId id="267" r:id="rId21"/>
    <p:sldId id="268" r:id="rId22"/>
    <p:sldId id="269"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688CE-7700-4798-99F4-ED64E4963A0C}"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4CD25BC7-933F-4D53-9A3C-2688963E9EBF}">
      <dgm:prSet phldrT="[Text]"/>
      <dgm:spPr>
        <a:solidFill>
          <a:schemeClr val="tx1">
            <a:lumMod val="85000"/>
            <a:lumOff val="15000"/>
          </a:schemeClr>
        </a:solidFill>
      </dgm:spPr>
      <dgm:t>
        <a:bodyPr/>
        <a:lstStyle/>
        <a:p>
          <a:r>
            <a:rPr lang="en-US" dirty="0" smtClean="0"/>
            <a:t>Processor AM335X 1GHz ARM cortex A8</a:t>
          </a:r>
          <a:endParaRPr lang="en-US" dirty="0"/>
        </a:p>
      </dgm:t>
    </dgm:pt>
    <dgm:pt modelId="{A757CB48-95DC-47DC-A33A-2E4F9BEA2513}" type="parTrans" cxnId="{A4F1A1C8-E578-49A9-B3FA-128010C83F1C}">
      <dgm:prSet/>
      <dgm:spPr/>
      <dgm:t>
        <a:bodyPr/>
        <a:lstStyle/>
        <a:p>
          <a:endParaRPr lang="en-US"/>
        </a:p>
      </dgm:t>
    </dgm:pt>
    <dgm:pt modelId="{C0E7EE05-2DE7-47EF-848B-69A95DB9FA62}" type="sibTrans" cxnId="{A4F1A1C8-E578-49A9-B3FA-128010C83F1C}">
      <dgm:prSet/>
      <dgm:spPr/>
      <dgm:t>
        <a:bodyPr/>
        <a:lstStyle/>
        <a:p>
          <a:endParaRPr lang="en-US"/>
        </a:p>
      </dgm:t>
    </dgm:pt>
    <dgm:pt modelId="{1ABD4974-AE09-41B4-97B3-5A140859D825}">
      <dgm:prSet phldrT="[Text]" custT="1"/>
      <dgm:spPr>
        <a:solidFill>
          <a:schemeClr val="bg1">
            <a:lumMod val="65000"/>
            <a:alpha val="90000"/>
          </a:schemeClr>
        </a:solidFill>
      </dgm:spPr>
      <dgm:t>
        <a:bodyPr/>
        <a:lstStyle/>
        <a:p>
          <a:r>
            <a:rPr lang="en-US" sz="1600" dirty="0" smtClean="0"/>
            <a:t>512 MB DDR3 RAM</a:t>
          </a:r>
          <a:endParaRPr lang="en-US" sz="1600" dirty="0"/>
        </a:p>
      </dgm:t>
    </dgm:pt>
    <dgm:pt modelId="{B8761FBF-0F02-473B-82DF-29355533E851}" type="parTrans" cxnId="{C559D5A5-6667-44F2-9692-DCC7AD10058E}">
      <dgm:prSet/>
      <dgm:spPr/>
      <dgm:t>
        <a:bodyPr/>
        <a:lstStyle/>
        <a:p>
          <a:endParaRPr lang="en-US"/>
        </a:p>
      </dgm:t>
    </dgm:pt>
    <dgm:pt modelId="{43EC6B41-296E-4D40-B3B3-450E3F75D5CF}" type="sibTrans" cxnId="{C559D5A5-6667-44F2-9692-DCC7AD10058E}">
      <dgm:prSet/>
      <dgm:spPr/>
      <dgm:t>
        <a:bodyPr/>
        <a:lstStyle/>
        <a:p>
          <a:endParaRPr lang="en-US"/>
        </a:p>
      </dgm:t>
    </dgm:pt>
    <dgm:pt modelId="{EA6202CE-CA62-40A1-872D-8A9997CCAD74}">
      <dgm:prSet phldrT="[Text]" custT="1"/>
      <dgm:spPr>
        <a:solidFill>
          <a:schemeClr val="bg1">
            <a:lumMod val="65000"/>
            <a:alpha val="90000"/>
          </a:schemeClr>
        </a:solidFill>
      </dgm:spPr>
      <dgm:t>
        <a:bodyPr/>
        <a:lstStyle/>
        <a:p>
          <a:r>
            <a:rPr lang="en-US" sz="1600" dirty="0" smtClean="0"/>
            <a:t>4 </a:t>
          </a:r>
          <a:r>
            <a:rPr lang="en-US" sz="1600" dirty="0" smtClean="0"/>
            <a:t>GB 8 bit </a:t>
          </a:r>
          <a:r>
            <a:rPr lang="en-US" sz="1600" dirty="0" err="1" smtClean="0"/>
            <a:t>eMMC</a:t>
          </a:r>
          <a:r>
            <a:rPr lang="en-US" sz="1600" dirty="0" smtClean="0"/>
            <a:t> on-board flash storage</a:t>
          </a:r>
          <a:endParaRPr lang="en-US" sz="1600" dirty="0"/>
        </a:p>
      </dgm:t>
    </dgm:pt>
    <dgm:pt modelId="{8DA3D4F4-0160-4DC7-A827-68C5FFB8F977}" type="parTrans" cxnId="{F1B8354A-0A81-4C60-A528-F41FE76FDCA8}">
      <dgm:prSet/>
      <dgm:spPr/>
      <dgm:t>
        <a:bodyPr/>
        <a:lstStyle/>
        <a:p>
          <a:endParaRPr lang="en-US"/>
        </a:p>
      </dgm:t>
    </dgm:pt>
    <dgm:pt modelId="{6B393FCC-AAD6-432C-AF4A-FC1078D7D6BD}" type="sibTrans" cxnId="{F1B8354A-0A81-4C60-A528-F41FE76FDCA8}">
      <dgm:prSet/>
      <dgm:spPr/>
      <dgm:t>
        <a:bodyPr/>
        <a:lstStyle/>
        <a:p>
          <a:endParaRPr lang="en-US"/>
        </a:p>
      </dgm:t>
    </dgm:pt>
    <dgm:pt modelId="{AE0C62EE-FD9B-4780-AE2E-1ACFDB100D9B}">
      <dgm:prSet phldrT="[Text]"/>
      <dgm:spPr>
        <a:solidFill>
          <a:schemeClr val="tx1">
            <a:lumMod val="85000"/>
            <a:lumOff val="15000"/>
          </a:schemeClr>
        </a:solidFill>
      </dgm:spPr>
      <dgm:t>
        <a:bodyPr/>
        <a:lstStyle/>
        <a:p>
          <a:r>
            <a:rPr lang="en-US" dirty="0" smtClean="0"/>
            <a:t>Connectivity</a:t>
          </a:r>
          <a:endParaRPr lang="en-US" dirty="0"/>
        </a:p>
      </dgm:t>
    </dgm:pt>
    <dgm:pt modelId="{6EFF4B77-8BFA-447D-B913-FE5F869A04A9}" type="parTrans" cxnId="{2B52C466-21BF-48B0-96A2-7A6EFC920CFB}">
      <dgm:prSet/>
      <dgm:spPr/>
      <dgm:t>
        <a:bodyPr/>
        <a:lstStyle/>
        <a:p>
          <a:endParaRPr lang="en-US"/>
        </a:p>
      </dgm:t>
    </dgm:pt>
    <dgm:pt modelId="{822E4A8E-AD13-4C10-86E2-A53BBF847C76}" type="sibTrans" cxnId="{2B52C466-21BF-48B0-96A2-7A6EFC920CFB}">
      <dgm:prSet/>
      <dgm:spPr/>
      <dgm:t>
        <a:bodyPr/>
        <a:lstStyle/>
        <a:p>
          <a:endParaRPr lang="en-US"/>
        </a:p>
      </dgm:t>
    </dgm:pt>
    <dgm:pt modelId="{8B0BE01C-C3EC-41F3-8897-D6AEB647A398}">
      <dgm:prSet phldrT="[Text]" custT="1"/>
      <dgm:spPr>
        <a:solidFill>
          <a:schemeClr val="bg1">
            <a:lumMod val="65000"/>
            <a:alpha val="90000"/>
          </a:schemeClr>
        </a:solidFill>
      </dgm:spPr>
      <dgm:t>
        <a:bodyPr/>
        <a:lstStyle/>
        <a:p>
          <a:r>
            <a:rPr lang="en-US" sz="1600" dirty="0" smtClean="0"/>
            <a:t>USB client for power and communication</a:t>
          </a:r>
          <a:endParaRPr lang="en-US" sz="1600" dirty="0"/>
        </a:p>
      </dgm:t>
    </dgm:pt>
    <dgm:pt modelId="{9D9DA94E-05B3-43B2-B3DC-344B811E95EE}" type="parTrans" cxnId="{08FF3CC9-7215-4440-9420-E10E0D317D5C}">
      <dgm:prSet/>
      <dgm:spPr/>
      <dgm:t>
        <a:bodyPr/>
        <a:lstStyle/>
        <a:p>
          <a:endParaRPr lang="en-US"/>
        </a:p>
      </dgm:t>
    </dgm:pt>
    <dgm:pt modelId="{5F08BDF0-4227-489D-89BE-D05EB7EE5E61}" type="sibTrans" cxnId="{08FF3CC9-7215-4440-9420-E10E0D317D5C}">
      <dgm:prSet/>
      <dgm:spPr/>
      <dgm:t>
        <a:bodyPr/>
        <a:lstStyle/>
        <a:p>
          <a:endParaRPr lang="en-US"/>
        </a:p>
      </dgm:t>
    </dgm:pt>
    <dgm:pt modelId="{4645495B-BB7F-446B-9882-239A60D1E13C}">
      <dgm:prSet phldrT="[Text]" custT="1"/>
      <dgm:spPr>
        <a:solidFill>
          <a:schemeClr val="bg1">
            <a:lumMod val="65000"/>
            <a:alpha val="90000"/>
          </a:schemeClr>
        </a:solidFill>
      </dgm:spPr>
      <dgm:t>
        <a:bodyPr/>
        <a:lstStyle/>
        <a:p>
          <a:r>
            <a:rPr lang="en-US" sz="1600" dirty="0" smtClean="0"/>
            <a:t>USB host</a:t>
          </a:r>
          <a:endParaRPr lang="en-US" sz="1600" dirty="0"/>
        </a:p>
      </dgm:t>
    </dgm:pt>
    <dgm:pt modelId="{64E6D71C-A8D0-4620-BBE7-6912A5D29567}" type="parTrans" cxnId="{6517ADDF-D561-4DF0-9222-2FDA10CD091A}">
      <dgm:prSet/>
      <dgm:spPr/>
      <dgm:t>
        <a:bodyPr/>
        <a:lstStyle/>
        <a:p>
          <a:endParaRPr lang="en-US"/>
        </a:p>
      </dgm:t>
    </dgm:pt>
    <dgm:pt modelId="{0CE43D26-0902-4C32-AA18-0A056A4EDE2B}" type="sibTrans" cxnId="{6517ADDF-D561-4DF0-9222-2FDA10CD091A}">
      <dgm:prSet/>
      <dgm:spPr/>
      <dgm:t>
        <a:bodyPr/>
        <a:lstStyle/>
        <a:p>
          <a:endParaRPr lang="en-US"/>
        </a:p>
      </dgm:t>
    </dgm:pt>
    <dgm:pt modelId="{431448F4-B178-4B2B-A3EF-F816E70F1710}">
      <dgm:prSet phldrT="[Text]"/>
      <dgm:spPr>
        <a:solidFill>
          <a:schemeClr val="tx1">
            <a:lumMod val="85000"/>
            <a:lumOff val="15000"/>
          </a:schemeClr>
        </a:solidFill>
      </dgm:spPr>
      <dgm:t>
        <a:bodyPr/>
        <a:lstStyle/>
        <a:p>
          <a:r>
            <a:rPr lang="en-US" dirty="0" smtClean="0"/>
            <a:t>Software compatibility</a:t>
          </a:r>
          <a:endParaRPr lang="en-US" dirty="0"/>
        </a:p>
      </dgm:t>
    </dgm:pt>
    <dgm:pt modelId="{0B453D3A-18ED-4672-8A91-C756F8C4105E}" type="parTrans" cxnId="{CF806854-DAC0-48D3-AAD5-F99100C41798}">
      <dgm:prSet/>
      <dgm:spPr/>
      <dgm:t>
        <a:bodyPr/>
        <a:lstStyle/>
        <a:p>
          <a:endParaRPr lang="en-US"/>
        </a:p>
      </dgm:t>
    </dgm:pt>
    <dgm:pt modelId="{73D7EBB7-FCDE-464A-84F8-F4BD27E70F86}" type="sibTrans" cxnId="{CF806854-DAC0-48D3-AAD5-F99100C41798}">
      <dgm:prSet/>
      <dgm:spPr/>
      <dgm:t>
        <a:bodyPr/>
        <a:lstStyle/>
        <a:p>
          <a:endParaRPr lang="en-US"/>
        </a:p>
      </dgm:t>
    </dgm:pt>
    <dgm:pt modelId="{2A264150-4B1B-4B87-BE88-E6D494332D16}">
      <dgm:prSet phldrT="[Text]" custT="1"/>
      <dgm:spPr>
        <a:solidFill>
          <a:schemeClr val="bg1">
            <a:lumMod val="65000"/>
            <a:alpha val="90000"/>
          </a:schemeClr>
        </a:solidFill>
      </dgm:spPr>
      <dgm:t>
        <a:bodyPr/>
        <a:lstStyle/>
        <a:p>
          <a:r>
            <a:rPr lang="en-US" sz="1600" dirty="0" err="1" smtClean="0"/>
            <a:t>Debian</a:t>
          </a:r>
          <a:endParaRPr lang="en-US" sz="1600" dirty="0"/>
        </a:p>
      </dgm:t>
    </dgm:pt>
    <dgm:pt modelId="{FEA4412C-F946-4360-9D96-B33B88A82854}" type="parTrans" cxnId="{22D3AAFA-9C48-4ED7-AC20-BC5A89FCF96D}">
      <dgm:prSet/>
      <dgm:spPr/>
      <dgm:t>
        <a:bodyPr/>
        <a:lstStyle/>
        <a:p>
          <a:endParaRPr lang="en-US"/>
        </a:p>
      </dgm:t>
    </dgm:pt>
    <dgm:pt modelId="{4F600652-FBE0-47A5-BB18-18F4F1DA7D52}" type="sibTrans" cxnId="{22D3AAFA-9C48-4ED7-AC20-BC5A89FCF96D}">
      <dgm:prSet/>
      <dgm:spPr/>
      <dgm:t>
        <a:bodyPr/>
        <a:lstStyle/>
        <a:p>
          <a:endParaRPr lang="en-US"/>
        </a:p>
      </dgm:t>
    </dgm:pt>
    <dgm:pt modelId="{B8FB0F81-1E61-4958-9919-AC6505AF05A2}">
      <dgm:prSet phldrT="[Text]" custT="1"/>
      <dgm:spPr>
        <a:solidFill>
          <a:schemeClr val="bg1">
            <a:lumMod val="65000"/>
            <a:alpha val="90000"/>
          </a:schemeClr>
        </a:solidFill>
      </dgm:spPr>
      <dgm:t>
        <a:bodyPr/>
        <a:lstStyle/>
        <a:p>
          <a:r>
            <a:rPr lang="en-US" sz="1600" dirty="0" smtClean="0"/>
            <a:t>Ethernet</a:t>
          </a:r>
          <a:endParaRPr lang="en-US" sz="1600" dirty="0"/>
        </a:p>
      </dgm:t>
    </dgm:pt>
    <dgm:pt modelId="{2E70742E-EE01-4258-BA27-1A59D4CF60CB}" type="parTrans" cxnId="{AF89B36E-F6D5-4868-9E2C-8F12B0C353ED}">
      <dgm:prSet/>
      <dgm:spPr/>
      <dgm:t>
        <a:bodyPr/>
        <a:lstStyle/>
        <a:p>
          <a:endParaRPr lang="en-US"/>
        </a:p>
      </dgm:t>
    </dgm:pt>
    <dgm:pt modelId="{6A359746-E212-4743-8DC8-AA8FF7655434}" type="sibTrans" cxnId="{AF89B36E-F6D5-4868-9E2C-8F12B0C353ED}">
      <dgm:prSet/>
      <dgm:spPr/>
      <dgm:t>
        <a:bodyPr/>
        <a:lstStyle/>
        <a:p>
          <a:endParaRPr lang="en-US"/>
        </a:p>
      </dgm:t>
    </dgm:pt>
    <dgm:pt modelId="{798B592D-3DB3-4BFA-993C-0E844F6FE1AE}">
      <dgm:prSet phldrT="[Text]" custT="1"/>
      <dgm:spPr>
        <a:solidFill>
          <a:schemeClr val="bg1">
            <a:lumMod val="65000"/>
            <a:alpha val="90000"/>
          </a:schemeClr>
        </a:solidFill>
      </dgm:spPr>
      <dgm:t>
        <a:bodyPr/>
        <a:lstStyle/>
        <a:p>
          <a:r>
            <a:rPr lang="en-US" sz="1600" dirty="0" smtClean="0"/>
            <a:t>HDMI</a:t>
          </a:r>
          <a:endParaRPr lang="en-US" sz="1600" dirty="0"/>
        </a:p>
      </dgm:t>
    </dgm:pt>
    <dgm:pt modelId="{79C062D8-23F2-4DFA-9243-18BF686070CB}" type="parTrans" cxnId="{67D309AF-F43D-4A49-8772-214BFB825C74}">
      <dgm:prSet/>
      <dgm:spPr/>
      <dgm:t>
        <a:bodyPr/>
        <a:lstStyle/>
        <a:p>
          <a:endParaRPr lang="en-US"/>
        </a:p>
      </dgm:t>
    </dgm:pt>
    <dgm:pt modelId="{09BE0BAB-2C42-4CB9-B88D-4CD219BD0743}" type="sibTrans" cxnId="{67D309AF-F43D-4A49-8772-214BFB825C74}">
      <dgm:prSet/>
      <dgm:spPr/>
      <dgm:t>
        <a:bodyPr/>
        <a:lstStyle/>
        <a:p>
          <a:endParaRPr lang="en-US"/>
        </a:p>
      </dgm:t>
    </dgm:pt>
    <dgm:pt modelId="{249F50A3-2B72-4862-8F3E-51D116DB475A}">
      <dgm:prSet phldrT="[Text]" custT="1"/>
      <dgm:spPr>
        <a:solidFill>
          <a:schemeClr val="bg1">
            <a:lumMod val="65000"/>
            <a:alpha val="90000"/>
          </a:schemeClr>
        </a:solidFill>
      </dgm:spPr>
      <dgm:t>
        <a:bodyPr/>
        <a:lstStyle/>
        <a:p>
          <a:r>
            <a:rPr lang="en-US" sz="1600" dirty="0" smtClean="0"/>
            <a:t>2x46 pin </a:t>
          </a:r>
          <a:r>
            <a:rPr lang="en-US" sz="1600" dirty="0" smtClean="0"/>
            <a:t>headers</a:t>
          </a:r>
          <a:endParaRPr lang="en-US" sz="1600" dirty="0"/>
        </a:p>
      </dgm:t>
    </dgm:pt>
    <dgm:pt modelId="{09F6E235-6A75-44E8-B017-2B2933EC1BC4}" type="parTrans" cxnId="{C35CC273-DBDA-4A79-987E-187B78C5F24D}">
      <dgm:prSet/>
      <dgm:spPr/>
      <dgm:t>
        <a:bodyPr/>
        <a:lstStyle/>
        <a:p>
          <a:endParaRPr lang="en-US"/>
        </a:p>
      </dgm:t>
    </dgm:pt>
    <dgm:pt modelId="{92AD9575-79A0-4DAD-BB83-9C8E305948F0}" type="sibTrans" cxnId="{C35CC273-DBDA-4A79-987E-187B78C5F24D}">
      <dgm:prSet/>
      <dgm:spPr/>
      <dgm:t>
        <a:bodyPr/>
        <a:lstStyle/>
        <a:p>
          <a:endParaRPr lang="en-US"/>
        </a:p>
      </dgm:t>
    </dgm:pt>
    <dgm:pt modelId="{A3F37BCB-A713-4D74-9566-6C55EB26B75A}">
      <dgm:prSet phldrT="[Text]" custT="1"/>
      <dgm:spPr>
        <a:solidFill>
          <a:schemeClr val="bg1">
            <a:lumMod val="65000"/>
            <a:alpha val="90000"/>
          </a:schemeClr>
        </a:solidFill>
      </dgm:spPr>
      <dgm:t>
        <a:bodyPr/>
        <a:lstStyle/>
        <a:p>
          <a:r>
            <a:rPr lang="en-US" sz="1600" dirty="0" smtClean="0"/>
            <a:t>Angstrom</a:t>
          </a:r>
          <a:endParaRPr lang="en-US" sz="1600" dirty="0"/>
        </a:p>
      </dgm:t>
    </dgm:pt>
    <dgm:pt modelId="{30CB1E24-30CF-417B-B68D-8DF730EAA60D}" type="parTrans" cxnId="{CB67CF8F-E446-4FFF-83A7-83914CFFEEB8}">
      <dgm:prSet/>
      <dgm:spPr/>
      <dgm:t>
        <a:bodyPr/>
        <a:lstStyle/>
        <a:p>
          <a:endParaRPr lang="en-US"/>
        </a:p>
      </dgm:t>
    </dgm:pt>
    <dgm:pt modelId="{D25AE0FB-A644-4063-B9A3-B7B359808E0E}" type="sibTrans" cxnId="{CB67CF8F-E446-4FFF-83A7-83914CFFEEB8}">
      <dgm:prSet/>
      <dgm:spPr/>
      <dgm:t>
        <a:bodyPr/>
        <a:lstStyle/>
        <a:p>
          <a:endParaRPr lang="en-US"/>
        </a:p>
      </dgm:t>
    </dgm:pt>
    <dgm:pt modelId="{BC9820EE-FD6C-4DA9-8768-F18D8B30BDA4}">
      <dgm:prSet phldrT="[Text]" custT="1"/>
      <dgm:spPr>
        <a:solidFill>
          <a:schemeClr val="bg1">
            <a:lumMod val="65000"/>
            <a:alpha val="90000"/>
          </a:schemeClr>
        </a:solidFill>
      </dgm:spPr>
      <dgm:t>
        <a:bodyPr/>
        <a:lstStyle/>
        <a:p>
          <a:r>
            <a:rPr lang="en-US" sz="1600" dirty="0" smtClean="0"/>
            <a:t>Android</a:t>
          </a:r>
          <a:endParaRPr lang="en-US" sz="1600" dirty="0"/>
        </a:p>
      </dgm:t>
    </dgm:pt>
    <dgm:pt modelId="{49A1999B-74E7-443F-B6B4-26A2A504D847}" type="parTrans" cxnId="{2FC35553-52C4-429E-BBBC-87B092F9FC49}">
      <dgm:prSet/>
      <dgm:spPr/>
      <dgm:t>
        <a:bodyPr/>
        <a:lstStyle/>
        <a:p>
          <a:endParaRPr lang="en-US"/>
        </a:p>
      </dgm:t>
    </dgm:pt>
    <dgm:pt modelId="{70194876-D563-42BA-91D6-839E1EB27168}" type="sibTrans" cxnId="{2FC35553-52C4-429E-BBBC-87B092F9FC49}">
      <dgm:prSet/>
      <dgm:spPr/>
      <dgm:t>
        <a:bodyPr/>
        <a:lstStyle/>
        <a:p>
          <a:endParaRPr lang="en-US"/>
        </a:p>
      </dgm:t>
    </dgm:pt>
    <dgm:pt modelId="{956CAD7C-49C5-4384-9D05-610F9C9DF4F3}">
      <dgm:prSet phldrT="[Text]" custT="1"/>
      <dgm:spPr>
        <a:solidFill>
          <a:schemeClr val="bg1">
            <a:lumMod val="65000"/>
            <a:alpha val="90000"/>
          </a:schemeClr>
        </a:solidFill>
      </dgm:spPr>
      <dgm:t>
        <a:bodyPr/>
        <a:lstStyle/>
        <a:p>
          <a:r>
            <a:rPr lang="en-US" sz="1600" dirty="0" smtClean="0"/>
            <a:t>3D graphics accelerator</a:t>
          </a:r>
          <a:endParaRPr lang="en-US" sz="1600" dirty="0"/>
        </a:p>
      </dgm:t>
    </dgm:pt>
    <dgm:pt modelId="{3726A34D-4BFF-404F-A173-6951386498F7}" type="parTrans" cxnId="{EB5AE29F-0438-4C28-9BBE-5BE9EC9A33CC}">
      <dgm:prSet/>
      <dgm:spPr/>
      <dgm:t>
        <a:bodyPr/>
        <a:lstStyle/>
        <a:p>
          <a:endParaRPr lang="en-US"/>
        </a:p>
      </dgm:t>
    </dgm:pt>
    <dgm:pt modelId="{23C81F15-A204-4F42-AE71-EF9ACEE0AA2A}" type="sibTrans" cxnId="{EB5AE29F-0438-4C28-9BBE-5BE9EC9A33CC}">
      <dgm:prSet/>
      <dgm:spPr/>
      <dgm:t>
        <a:bodyPr/>
        <a:lstStyle/>
        <a:p>
          <a:endParaRPr lang="en-US"/>
        </a:p>
      </dgm:t>
    </dgm:pt>
    <dgm:pt modelId="{135BF42C-1600-4CAD-94F7-A2F202C9E855}">
      <dgm:prSet phldrT="[Text]" custT="1"/>
      <dgm:spPr>
        <a:solidFill>
          <a:schemeClr val="bg1">
            <a:lumMod val="65000"/>
            <a:alpha val="90000"/>
          </a:schemeClr>
        </a:solidFill>
      </dgm:spPr>
      <dgm:t>
        <a:bodyPr/>
        <a:lstStyle/>
        <a:p>
          <a:r>
            <a:rPr lang="en-US" sz="1600" dirty="0" smtClean="0"/>
            <a:t>Cloud9 IDE</a:t>
          </a:r>
          <a:endParaRPr lang="en-US" sz="1600" dirty="0"/>
        </a:p>
      </dgm:t>
    </dgm:pt>
    <dgm:pt modelId="{81C88F60-FF6A-4A9F-90CB-D3335390B339}" type="parTrans" cxnId="{8AAEE72D-3DFC-47C6-873E-512C631C9DB1}">
      <dgm:prSet/>
      <dgm:spPr/>
      <dgm:t>
        <a:bodyPr/>
        <a:lstStyle/>
        <a:p>
          <a:endParaRPr lang="en-US"/>
        </a:p>
      </dgm:t>
    </dgm:pt>
    <dgm:pt modelId="{E577896F-70E2-42BC-85F1-C097DBFF5F15}" type="sibTrans" cxnId="{8AAEE72D-3DFC-47C6-873E-512C631C9DB1}">
      <dgm:prSet/>
      <dgm:spPr/>
      <dgm:t>
        <a:bodyPr/>
        <a:lstStyle/>
        <a:p>
          <a:endParaRPr lang="en-US"/>
        </a:p>
      </dgm:t>
    </dgm:pt>
    <dgm:pt modelId="{BF0DF161-0122-49BD-BCDE-92973CA6EB51}" type="pres">
      <dgm:prSet presAssocID="{4AA688CE-7700-4798-99F4-ED64E4963A0C}" presName="Name0" presStyleCnt="0">
        <dgm:presLayoutVars>
          <dgm:dir/>
          <dgm:animLvl val="lvl"/>
          <dgm:resizeHandles/>
        </dgm:presLayoutVars>
      </dgm:prSet>
      <dgm:spPr/>
      <dgm:t>
        <a:bodyPr/>
        <a:lstStyle/>
        <a:p>
          <a:endParaRPr lang="en-US"/>
        </a:p>
      </dgm:t>
    </dgm:pt>
    <dgm:pt modelId="{28C6234C-3402-4E17-9C0B-E6C964BB1A7D}" type="pres">
      <dgm:prSet presAssocID="{4CD25BC7-933F-4D53-9A3C-2688963E9EBF}" presName="linNode" presStyleCnt="0"/>
      <dgm:spPr/>
    </dgm:pt>
    <dgm:pt modelId="{683B4083-DAAB-48F9-B72C-36F7F9264C4E}" type="pres">
      <dgm:prSet presAssocID="{4CD25BC7-933F-4D53-9A3C-2688963E9EBF}" presName="parentShp" presStyleLbl="node1" presStyleIdx="0" presStyleCnt="3">
        <dgm:presLayoutVars>
          <dgm:bulletEnabled val="1"/>
        </dgm:presLayoutVars>
      </dgm:prSet>
      <dgm:spPr/>
      <dgm:t>
        <a:bodyPr/>
        <a:lstStyle/>
        <a:p>
          <a:endParaRPr lang="en-US"/>
        </a:p>
      </dgm:t>
    </dgm:pt>
    <dgm:pt modelId="{99BD61F6-2F92-4E84-B5CA-AE021F875DF2}" type="pres">
      <dgm:prSet presAssocID="{4CD25BC7-933F-4D53-9A3C-2688963E9EBF}" presName="childShp" presStyleLbl="bgAccFollowNode1" presStyleIdx="0" presStyleCnt="3">
        <dgm:presLayoutVars>
          <dgm:bulletEnabled val="1"/>
        </dgm:presLayoutVars>
      </dgm:prSet>
      <dgm:spPr/>
      <dgm:t>
        <a:bodyPr/>
        <a:lstStyle/>
        <a:p>
          <a:endParaRPr lang="en-US"/>
        </a:p>
      </dgm:t>
    </dgm:pt>
    <dgm:pt modelId="{BF95380A-9D69-47B6-8CC7-888D54CE6527}" type="pres">
      <dgm:prSet presAssocID="{C0E7EE05-2DE7-47EF-848B-69A95DB9FA62}" presName="spacing" presStyleCnt="0"/>
      <dgm:spPr/>
    </dgm:pt>
    <dgm:pt modelId="{7544290C-9A9A-40A2-A8DE-ECC8E6C2D4CA}" type="pres">
      <dgm:prSet presAssocID="{AE0C62EE-FD9B-4780-AE2E-1ACFDB100D9B}" presName="linNode" presStyleCnt="0"/>
      <dgm:spPr/>
    </dgm:pt>
    <dgm:pt modelId="{61AC3BCE-2E8B-4A30-9809-062B4B5D400F}" type="pres">
      <dgm:prSet presAssocID="{AE0C62EE-FD9B-4780-AE2E-1ACFDB100D9B}" presName="parentShp" presStyleLbl="node1" presStyleIdx="1" presStyleCnt="3">
        <dgm:presLayoutVars>
          <dgm:bulletEnabled val="1"/>
        </dgm:presLayoutVars>
      </dgm:prSet>
      <dgm:spPr/>
      <dgm:t>
        <a:bodyPr/>
        <a:lstStyle/>
        <a:p>
          <a:endParaRPr lang="en-US"/>
        </a:p>
      </dgm:t>
    </dgm:pt>
    <dgm:pt modelId="{013E34BB-05EC-401B-9101-3504C3080720}" type="pres">
      <dgm:prSet presAssocID="{AE0C62EE-FD9B-4780-AE2E-1ACFDB100D9B}" presName="childShp" presStyleLbl="bgAccFollowNode1" presStyleIdx="1" presStyleCnt="3" custScaleY="138667">
        <dgm:presLayoutVars>
          <dgm:bulletEnabled val="1"/>
        </dgm:presLayoutVars>
      </dgm:prSet>
      <dgm:spPr/>
      <dgm:t>
        <a:bodyPr/>
        <a:lstStyle/>
        <a:p>
          <a:endParaRPr lang="en-US"/>
        </a:p>
      </dgm:t>
    </dgm:pt>
    <dgm:pt modelId="{66AE3731-F2CD-4DC0-9F05-9D3EFB40D5F2}" type="pres">
      <dgm:prSet presAssocID="{822E4A8E-AD13-4C10-86E2-A53BBF847C76}" presName="spacing" presStyleCnt="0"/>
      <dgm:spPr/>
    </dgm:pt>
    <dgm:pt modelId="{C030544F-8163-431B-A4E2-F16440B94388}" type="pres">
      <dgm:prSet presAssocID="{431448F4-B178-4B2B-A3EF-F816E70F1710}" presName="linNode" presStyleCnt="0"/>
      <dgm:spPr/>
    </dgm:pt>
    <dgm:pt modelId="{B0265CB0-841C-42E3-A457-CFC56A8875F8}" type="pres">
      <dgm:prSet presAssocID="{431448F4-B178-4B2B-A3EF-F816E70F1710}" presName="parentShp" presStyleLbl="node1" presStyleIdx="2" presStyleCnt="3">
        <dgm:presLayoutVars>
          <dgm:bulletEnabled val="1"/>
        </dgm:presLayoutVars>
      </dgm:prSet>
      <dgm:spPr/>
      <dgm:t>
        <a:bodyPr/>
        <a:lstStyle/>
        <a:p>
          <a:endParaRPr lang="en-US"/>
        </a:p>
      </dgm:t>
    </dgm:pt>
    <dgm:pt modelId="{3886F43F-1059-4D9B-B75F-5486B273D30A}" type="pres">
      <dgm:prSet presAssocID="{431448F4-B178-4B2B-A3EF-F816E70F1710}" presName="childShp" presStyleLbl="bgAccFollowNode1" presStyleIdx="2" presStyleCnt="3" custScaleY="118847">
        <dgm:presLayoutVars>
          <dgm:bulletEnabled val="1"/>
        </dgm:presLayoutVars>
      </dgm:prSet>
      <dgm:spPr/>
      <dgm:t>
        <a:bodyPr/>
        <a:lstStyle/>
        <a:p>
          <a:endParaRPr lang="en-US"/>
        </a:p>
      </dgm:t>
    </dgm:pt>
  </dgm:ptLst>
  <dgm:cxnLst>
    <dgm:cxn modelId="{CAC899CF-0984-42D9-95A2-CFE9E52EDBCE}" type="presOf" srcId="{249F50A3-2B72-4862-8F3E-51D116DB475A}" destId="{013E34BB-05EC-401B-9101-3504C3080720}" srcOrd="0" destOrd="4" presId="urn:microsoft.com/office/officeart/2005/8/layout/vList6"/>
    <dgm:cxn modelId="{2B52C466-21BF-48B0-96A2-7A6EFC920CFB}" srcId="{4AA688CE-7700-4798-99F4-ED64E4963A0C}" destId="{AE0C62EE-FD9B-4780-AE2E-1ACFDB100D9B}" srcOrd="1" destOrd="0" parTransId="{6EFF4B77-8BFA-447D-B913-FE5F869A04A9}" sibTransId="{822E4A8E-AD13-4C10-86E2-A53BBF847C76}"/>
    <dgm:cxn modelId="{829D5C29-8D1F-489D-A809-DCB7596AFB51}" type="presOf" srcId="{B8FB0F81-1E61-4958-9919-AC6505AF05A2}" destId="{013E34BB-05EC-401B-9101-3504C3080720}" srcOrd="0" destOrd="2" presId="urn:microsoft.com/office/officeart/2005/8/layout/vList6"/>
    <dgm:cxn modelId="{6517ADDF-D561-4DF0-9222-2FDA10CD091A}" srcId="{AE0C62EE-FD9B-4780-AE2E-1ACFDB100D9B}" destId="{4645495B-BB7F-446B-9882-239A60D1E13C}" srcOrd="1" destOrd="0" parTransId="{64E6D71C-A8D0-4620-BBE7-6912A5D29567}" sibTransId="{0CE43D26-0902-4C32-AA18-0A056A4EDE2B}"/>
    <dgm:cxn modelId="{6B25322A-F526-42E0-B90F-D32F94B07077}" type="presOf" srcId="{431448F4-B178-4B2B-A3EF-F816E70F1710}" destId="{B0265CB0-841C-42E3-A457-CFC56A8875F8}" srcOrd="0" destOrd="0" presId="urn:microsoft.com/office/officeart/2005/8/layout/vList6"/>
    <dgm:cxn modelId="{EB5AE29F-0438-4C28-9BBE-5BE9EC9A33CC}" srcId="{4CD25BC7-933F-4D53-9A3C-2688963E9EBF}" destId="{956CAD7C-49C5-4384-9D05-610F9C9DF4F3}" srcOrd="2" destOrd="0" parTransId="{3726A34D-4BFF-404F-A173-6951386498F7}" sibTransId="{23C81F15-A204-4F42-AE71-EF9ACEE0AA2A}"/>
    <dgm:cxn modelId="{67D309AF-F43D-4A49-8772-214BFB825C74}" srcId="{AE0C62EE-FD9B-4780-AE2E-1ACFDB100D9B}" destId="{798B592D-3DB3-4BFA-993C-0E844F6FE1AE}" srcOrd="3" destOrd="0" parTransId="{79C062D8-23F2-4DFA-9243-18BF686070CB}" sibTransId="{09BE0BAB-2C42-4CB9-B88D-4CD219BD0743}"/>
    <dgm:cxn modelId="{5B40BDE6-5655-4535-B5D4-AB7E2D277DB4}" type="presOf" srcId="{4CD25BC7-933F-4D53-9A3C-2688963E9EBF}" destId="{683B4083-DAAB-48F9-B72C-36F7F9264C4E}" srcOrd="0" destOrd="0" presId="urn:microsoft.com/office/officeart/2005/8/layout/vList6"/>
    <dgm:cxn modelId="{CF806854-DAC0-48D3-AAD5-F99100C41798}" srcId="{4AA688CE-7700-4798-99F4-ED64E4963A0C}" destId="{431448F4-B178-4B2B-A3EF-F816E70F1710}" srcOrd="2" destOrd="0" parTransId="{0B453D3A-18ED-4672-8A91-C756F8C4105E}" sibTransId="{73D7EBB7-FCDE-464A-84F8-F4BD27E70F86}"/>
    <dgm:cxn modelId="{CB67CF8F-E446-4FFF-83A7-83914CFFEEB8}" srcId="{431448F4-B178-4B2B-A3EF-F816E70F1710}" destId="{A3F37BCB-A713-4D74-9566-6C55EB26B75A}" srcOrd="1" destOrd="0" parTransId="{30CB1E24-30CF-417B-B68D-8DF730EAA60D}" sibTransId="{D25AE0FB-A644-4063-B9A3-B7B359808E0E}"/>
    <dgm:cxn modelId="{9D6664CD-6790-445B-B180-27AF26107963}" type="presOf" srcId="{A3F37BCB-A713-4D74-9566-6C55EB26B75A}" destId="{3886F43F-1059-4D9B-B75F-5486B273D30A}" srcOrd="0" destOrd="1" presId="urn:microsoft.com/office/officeart/2005/8/layout/vList6"/>
    <dgm:cxn modelId="{B698CF32-B7A8-481E-B2C4-20E738583399}" type="presOf" srcId="{BC9820EE-FD6C-4DA9-8768-F18D8B30BDA4}" destId="{3886F43F-1059-4D9B-B75F-5486B273D30A}" srcOrd="0" destOrd="2" presId="urn:microsoft.com/office/officeart/2005/8/layout/vList6"/>
    <dgm:cxn modelId="{22D3AAFA-9C48-4ED7-AC20-BC5A89FCF96D}" srcId="{431448F4-B178-4B2B-A3EF-F816E70F1710}" destId="{2A264150-4B1B-4B87-BE88-E6D494332D16}" srcOrd="0" destOrd="0" parTransId="{FEA4412C-F946-4360-9D96-B33B88A82854}" sibTransId="{4F600652-FBE0-47A5-BB18-18F4F1DA7D52}"/>
    <dgm:cxn modelId="{F1B8354A-0A81-4C60-A528-F41FE76FDCA8}" srcId="{4CD25BC7-933F-4D53-9A3C-2688963E9EBF}" destId="{EA6202CE-CA62-40A1-872D-8A9997CCAD74}" srcOrd="1" destOrd="0" parTransId="{8DA3D4F4-0160-4DC7-A827-68C5FFB8F977}" sibTransId="{6B393FCC-AAD6-432C-AF4A-FC1078D7D6BD}"/>
    <dgm:cxn modelId="{A83316D8-DBA5-44DA-85C5-A95C1F234499}" type="presOf" srcId="{956CAD7C-49C5-4384-9D05-610F9C9DF4F3}" destId="{99BD61F6-2F92-4E84-B5CA-AE021F875DF2}" srcOrd="0" destOrd="2" presId="urn:microsoft.com/office/officeart/2005/8/layout/vList6"/>
    <dgm:cxn modelId="{C35CC273-DBDA-4A79-987E-187B78C5F24D}" srcId="{AE0C62EE-FD9B-4780-AE2E-1ACFDB100D9B}" destId="{249F50A3-2B72-4862-8F3E-51D116DB475A}" srcOrd="4" destOrd="0" parTransId="{09F6E235-6A75-44E8-B017-2B2933EC1BC4}" sibTransId="{92AD9575-79A0-4DAD-BB83-9C8E305948F0}"/>
    <dgm:cxn modelId="{08FF3CC9-7215-4440-9420-E10E0D317D5C}" srcId="{AE0C62EE-FD9B-4780-AE2E-1ACFDB100D9B}" destId="{8B0BE01C-C3EC-41F3-8897-D6AEB647A398}" srcOrd="0" destOrd="0" parTransId="{9D9DA94E-05B3-43B2-B3DC-344B811E95EE}" sibTransId="{5F08BDF0-4227-489D-89BE-D05EB7EE5E61}"/>
    <dgm:cxn modelId="{8AAEE72D-3DFC-47C6-873E-512C631C9DB1}" srcId="{431448F4-B178-4B2B-A3EF-F816E70F1710}" destId="{135BF42C-1600-4CAD-94F7-A2F202C9E855}" srcOrd="3" destOrd="0" parTransId="{81C88F60-FF6A-4A9F-90CB-D3335390B339}" sibTransId="{E577896F-70E2-42BC-85F1-C097DBFF5F15}"/>
    <dgm:cxn modelId="{2FC35553-52C4-429E-BBBC-87B092F9FC49}" srcId="{431448F4-B178-4B2B-A3EF-F816E70F1710}" destId="{BC9820EE-FD6C-4DA9-8768-F18D8B30BDA4}" srcOrd="2" destOrd="0" parTransId="{49A1999B-74E7-443F-B6B4-26A2A504D847}" sibTransId="{70194876-D563-42BA-91D6-839E1EB27168}"/>
    <dgm:cxn modelId="{910C7603-206E-443E-9DCA-3B0182E9204F}" type="presOf" srcId="{2A264150-4B1B-4B87-BE88-E6D494332D16}" destId="{3886F43F-1059-4D9B-B75F-5486B273D30A}" srcOrd="0" destOrd="0" presId="urn:microsoft.com/office/officeart/2005/8/layout/vList6"/>
    <dgm:cxn modelId="{11EF98D1-2854-4BE0-9569-E642F50D742C}" type="presOf" srcId="{798B592D-3DB3-4BFA-993C-0E844F6FE1AE}" destId="{013E34BB-05EC-401B-9101-3504C3080720}" srcOrd="0" destOrd="3" presId="urn:microsoft.com/office/officeart/2005/8/layout/vList6"/>
    <dgm:cxn modelId="{AA99723A-39EA-4ABA-865C-8E712079979A}" type="presOf" srcId="{1ABD4974-AE09-41B4-97B3-5A140859D825}" destId="{99BD61F6-2F92-4E84-B5CA-AE021F875DF2}" srcOrd="0" destOrd="0" presId="urn:microsoft.com/office/officeart/2005/8/layout/vList6"/>
    <dgm:cxn modelId="{6EFFD406-0259-4550-B9A2-5F9DDB97AF8D}" type="presOf" srcId="{EA6202CE-CA62-40A1-872D-8A9997CCAD74}" destId="{99BD61F6-2F92-4E84-B5CA-AE021F875DF2}" srcOrd="0" destOrd="1" presId="urn:microsoft.com/office/officeart/2005/8/layout/vList6"/>
    <dgm:cxn modelId="{BEEE5843-D8A6-45FA-B11F-1B614834A29F}" type="presOf" srcId="{4645495B-BB7F-446B-9882-239A60D1E13C}" destId="{013E34BB-05EC-401B-9101-3504C3080720}" srcOrd="0" destOrd="1" presId="urn:microsoft.com/office/officeart/2005/8/layout/vList6"/>
    <dgm:cxn modelId="{AF89B36E-F6D5-4868-9E2C-8F12B0C353ED}" srcId="{AE0C62EE-FD9B-4780-AE2E-1ACFDB100D9B}" destId="{B8FB0F81-1E61-4958-9919-AC6505AF05A2}" srcOrd="2" destOrd="0" parTransId="{2E70742E-EE01-4258-BA27-1A59D4CF60CB}" sibTransId="{6A359746-E212-4743-8DC8-AA8FF7655434}"/>
    <dgm:cxn modelId="{5F639A70-1DC1-4EE8-813A-CE36036DEBB0}" type="presOf" srcId="{AE0C62EE-FD9B-4780-AE2E-1ACFDB100D9B}" destId="{61AC3BCE-2E8B-4A30-9809-062B4B5D400F}" srcOrd="0" destOrd="0" presId="urn:microsoft.com/office/officeart/2005/8/layout/vList6"/>
    <dgm:cxn modelId="{4428788E-730A-4456-905C-231E71ACDDEF}" type="presOf" srcId="{4AA688CE-7700-4798-99F4-ED64E4963A0C}" destId="{BF0DF161-0122-49BD-BCDE-92973CA6EB51}" srcOrd="0" destOrd="0" presId="urn:microsoft.com/office/officeart/2005/8/layout/vList6"/>
    <dgm:cxn modelId="{16284C82-0CD9-4050-AE33-E26D91E7350D}" type="presOf" srcId="{8B0BE01C-C3EC-41F3-8897-D6AEB647A398}" destId="{013E34BB-05EC-401B-9101-3504C3080720}" srcOrd="0" destOrd="0" presId="urn:microsoft.com/office/officeart/2005/8/layout/vList6"/>
    <dgm:cxn modelId="{C559D5A5-6667-44F2-9692-DCC7AD10058E}" srcId="{4CD25BC7-933F-4D53-9A3C-2688963E9EBF}" destId="{1ABD4974-AE09-41B4-97B3-5A140859D825}" srcOrd="0" destOrd="0" parTransId="{B8761FBF-0F02-473B-82DF-29355533E851}" sibTransId="{43EC6B41-296E-4D40-B3B3-450E3F75D5CF}"/>
    <dgm:cxn modelId="{CA12F1DE-94E5-4C30-89B8-DABE883E6CE3}" type="presOf" srcId="{135BF42C-1600-4CAD-94F7-A2F202C9E855}" destId="{3886F43F-1059-4D9B-B75F-5486B273D30A}" srcOrd="0" destOrd="3" presId="urn:microsoft.com/office/officeart/2005/8/layout/vList6"/>
    <dgm:cxn modelId="{A4F1A1C8-E578-49A9-B3FA-128010C83F1C}" srcId="{4AA688CE-7700-4798-99F4-ED64E4963A0C}" destId="{4CD25BC7-933F-4D53-9A3C-2688963E9EBF}" srcOrd="0" destOrd="0" parTransId="{A757CB48-95DC-47DC-A33A-2E4F9BEA2513}" sibTransId="{C0E7EE05-2DE7-47EF-848B-69A95DB9FA62}"/>
    <dgm:cxn modelId="{F053BA69-A34E-48EC-8834-79347A633E7A}" type="presParOf" srcId="{BF0DF161-0122-49BD-BCDE-92973CA6EB51}" destId="{28C6234C-3402-4E17-9C0B-E6C964BB1A7D}" srcOrd="0" destOrd="0" presId="urn:microsoft.com/office/officeart/2005/8/layout/vList6"/>
    <dgm:cxn modelId="{2C94E6B3-4112-473A-87A4-93D651D1B2DC}" type="presParOf" srcId="{28C6234C-3402-4E17-9C0B-E6C964BB1A7D}" destId="{683B4083-DAAB-48F9-B72C-36F7F9264C4E}" srcOrd="0" destOrd="0" presId="urn:microsoft.com/office/officeart/2005/8/layout/vList6"/>
    <dgm:cxn modelId="{B4840559-60CB-42D7-AEF4-EBA1E76D93F8}" type="presParOf" srcId="{28C6234C-3402-4E17-9C0B-E6C964BB1A7D}" destId="{99BD61F6-2F92-4E84-B5CA-AE021F875DF2}" srcOrd="1" destOrd="0" presId="urn:microsoft.com/office/officeart/2005/8/layout/vList6"/>
    <dgm:cxn modelId="{5790F8F1-61D8-4272-93AD-371DBC739BCA}" type="presParOf" srcId="{BF0DF161-0122-49BD-BCDE-92973CA6EB51}" destId="{BF95380A-9D69-47B6-8CC7-888D54CE6527}" srcOrd="1" destOrd="0" presId="urn:microsoft.com/office/officeart/2005/8/layout/vList6"/>
    <dgm:cxn modelId="{8E11B320-CEA3-43C9-A3B3-4BDA31042368}" type="presParOf" srcId="{BF0DF161-0122-49BD-BCDE-92973CA6EB51}" destId="{7544290C-9A9A-40A2-A8DE-ECC8E6C2D4CA}" srcOrd="2" destOrd="0" presId="urn:microsoft.com/office/officeart/2005/8/layout/vList6"/>
    <dgm:cxn modelId="{4A6FFB02-F0E7-40C4-91FA-8D790114FDC6}" type="presParOf" srcId="{7544290C-9A9A-40A2-A8DE-ECC8E6C2D4CA}" destId="{61AC3BCE-2E8B-4A30-9809-062B4B5D400F}" srcOrd="0" destOrd="0" presId="urn:microsoft.com/office/officeart/2005/8/layout/vList6"/>
    <dgm:cxn modelId="{D66A88DC-7D63-4D0D-A123-05ACA6D8C5D3}" type="presParOf" srcId="{7544290C-9A9A-40A2-A8DE-ECC8E6C2D4CA}" destId="{013E34BB-05EC-401B-9101-3504C3080720}" srcOrd="1" destOrd="0" presId="urn:microsoft.com/office/officeart/2005/8/layout/vList6"/>
    <dgm:cxn modelId="{C1EDE4DE-B1EE-4D2D-8233-6C175D816172}" type="presParOf" srcId="{BF0DF161-0122-49BD-BCDE-92973CA6EB51}" destId="{66AE3731-F2CD-4DC0-9F05-9D3EFB40D5F2}" srcOrd="3" destOrd="0" presId="urn:microsoft.com/office/officeart/2005/8/layout/vList6"/>
    <dgm:cxn modelId="{DF5A5A58-A2FE-4D60-820E-A00DFFDF5C9D}" type="presParOf" srcId="{BF0DF161-0122-49BD-BCDE-92973CA6EB51}" destId="{C030544F-8163-431B-A4E2-F16440B94388}" srcOrd="4" destOrd="0" presId="urn:microsoft.com/office/officeart/2005/8/layout/vList6"/>
    <dgm:cxn modelId="{8B76CC58-2F0D-471C-AE34-7E568D1181AD}" type="presParOf" srcId="{C030544F-8163-431B-A4E2-F16440B94388}" destId="{B0265CB0-841C-42E3-A457-CFC56A8875F8}" srcOrd="0" destOrd="0" presId="urn:microsoft.com/office/officeart/2005/8/layout/vList6"/>
    <dgm:cxn modelId="{16AC3387-9B92-41E4-B701-17E69FD3F9FB}" type="presParOf" srcId="{C030544F-8163-431B-A4E2-F16440B94388}" destId="{3886F43F-1059-4D9B-B75F-5486B273D30A}" srcOrd="1" destOrd="0" presId="urn:microsoft.com/office/officeart/2005/8/layout/vList6"/>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9BD61F6-2F92-4E84-B5CA-AE021F875DF2}">
      <dsp:nvSpPr>
        <dsp:cNvPr id="0" name=""/>
        <dsp:cNvSpPr/>
      </dsp:nvSpPr>
      <dsp:spPr>
        <a:xfrm>
          <a:off x="2377440" y="2580"/>
          <a:ext cx="3566160" cy="1492299"/>
        </a:xfrm>
        <a:prstGeom prst="rightArrow">
          <a:avLst>
            <a:gd name="adj1" fmla="val 75000"/>
            <a:gd name="adj2" fmla="val 50000"/>
          </a:avLst>
        </a:prstGeom>
        <a:solidFill>
          <a:schemeClr val="bg1">
            <a:lumMod val="6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512 MB DDR3 RAM</a:t>
          </a:r>
          <a:endParaRPr lang="en-US" sz="1600" kern="1200" dirty="0"/>
        </a:p>
        <a:p>
          <a:pPr marL="171450" lvl="1" indent="-171450" algn="l" defTabSz="711200">
            <a:lnSpc>
              <a:spcPct val="90000"/>
            </a:lnSpc>
            <a:spcBef>
              <a:spcPct val="0"/>
            </a:spcBef>
            <a:spcAft>
              <a:spcPct val="15000"/>
            </a:spcAft>
            <a:buChar char="••"/>
          </a:pPr>
          <a:r>
            <a:rPr lang="en-US" sz="1600" kern="1200" dirty="0" smtClean="0"/>
            <a:t>2 GB 8 bit </a:t>
          </a:r>
          <a:r>
            <a:rPr lang="en-US" sz="1600" kern="1200" dirty="0" err="1" smtClean="0"/>
            <a:t>eMMC</a:t>
          </a:r>
          <a:r>
            <a:rPr lang="en-US" sz="1600" kern="1200" dirty="0" smtClean="0"/>
            <a:t> on-board flash </a:t>
          </a:r>
          <a:r>
            <a:rPr lang="en-US" sz="1600" kern="1200" dirty="0" smtClean="0"/>
            <a:t>storage</a:t>
          </a:r>
          <a:endParaRPr lang="en-US" sz="1600" kern="1200" dirty="0"/>
        </a:p>
        <a:p>
          <a:pPr marL="171450" lvl="1" indent="-171450" algn="l" defTabSz="711200">
            <a:lnSpc>
              <a:spcPct val="90000"/>
            </a:lnSpc>
            <a:spcBef>
              <a:spcPct val="0"/>
            </a:spcBef>
            <a:spcAft>
              <a:spcPct val="15000"/>
            </a:spcAft>
            <a:buChar char="••"/>
          </a:pPr>
          <a:r>
            <a:rPr lang="en-US" sz="1600" kern="1200" dirty="0" smtClean="0"/>
            <a:t>3D </a:t>
          </a:r>
          <a:r>
            <a:rPr lang="en-US" sz="1600" kern="1200" dirty="0" smtClean="0"/>
            <a:t>graphics accelerator</a:t>
          </a:r>
          <a:endParaRPr lang="en-US" sz="1600" kern="1200" dirty="0"/>
        </a:p>
      </dsp:txBody>
      <dsp:txXfrm>
        <a:off x="2377440" y="2580"/>
        <a:ext cx="3566160" cy="1492299"/>
      </dsp:txXfrm>
    </dsp:sp>
    <dsp:sp modelId="{683B4083-DAAB-48F9-B72C-36F7F9264C4E}">
      <dsp:nvSpPr>
        <dsp:cNvPr id="0" name=""/>
        <dsp:cNvSpPr/>
      </dsp:nvSpPr>
      <dsp:spPr>
        <a:xfrm>
          <a:off x="0" y="2580"/>
          <a:ext cx="2377440" cy="1492299"/>
        </a:xfrm>
        <a:prstGeom prst="roundRect">
          <a:avLst/>
        </a:prstGeom>
        <a:solidFill>
          <a:schemeClr val="tx1">
            <a:lumMod val="85000"/>
            <a:lumOff val="1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Processor AM335X 1GHz ARM cortex A8</a:t>
          </a:r>
          <a:endParaRPr lang="en-US" sz="2600" kern="1200" dirty="0"/>
        </a:p>
      </dsp:txBody>
      <dsp:txXfrm>
        <a:off x="0" y="2580"/>
        <a:ext cx="2377440" cy="1492299"/>
      </dsp:txXfrm>
    </dsp:sp>
    <dsp:sp modelId="{013E34BB-05EC-401B-9101-3504C3080720}">
      <dsp:nvSpPr>
        <dsp:cNvPr id="0" name=""/>
        <dsp:cNvSpPr/>
      </dsp:nvSpPr>
      <dsp:spPr>
        <a:xfrm>
          <a:off x="2378600" y="1644109"/>
          <a:ext cx="3559198" cy="2069327"/>
        </a:xfrm>
        <a:prstGeom prst="rightArrow">
          <a:avLst>
            <a:gd name="adj1" fmla="val 75000"/>
            <a:gd name="adj2" fmla="val 50000"/>
          </a:avLst>
        </a:prstGeom>
        <a:solidFill>
          <a:schemeClr val="bg1">
            <a:lumMod val="6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USB client for power and communication</a:t>
          </a:r>
          <a:endParaRPr lang="en-US" sz="1600" kern="1200" dirty="0"/>
        </a:p>
        <a:p>
          <a:pPr marL="171450" lvl="1" indent="-171450" algn="l" defTabSz="711200">
            <a:lnSpc>
              <a:spcPct val="90000"/>
            </a:lnSpc>
            <a:spcBef>
              <a:spcPct val="0"/>
            </a:spcBef>
            <a:spcAft>
              <a:spcPct val="15000"/>
            </a:spcAft>
            <a:buChar char="••"/>
          </a:pPr>
          <a:r>
            <a:rPr lang="en-US" sz="1600" kern="1200" dirty="0" smtClean="0"/>
            <a:t>USB host</a:t>
          </a:r>
          <a:endParaRPr lang="en-US" sz="1600" kern="1200" dirty="0"/>
        </a:p>
        <a:p>
          <a:pPr marL="171450" lvl="1" indent="-171450" algn="l" defTabSz="711200">
            <a:lnSpc>
              <a:spcPct val="90000"/>
            </a:lnSpc>
            <a:spcBef>
              <a:spcPct val="0"/>
            </a:spcBef>
            <a:spcAft>
              <a:spcPct val="15000"/>
            </a:spcAft>
            <a:buChar char="••"/>
          </a:pPr>
          <a:r>
            <a:rPr lang="en-US" sz="1600" kern="1200" dirty="0" smtClean="0"/>
            <a:t>Ethernet</a:t>
          </a:r>
          <a:endParaRPr lang="en-US" sz="1600" kern="1200" dirty="0"/>
        </a:p>
        <a:p>
          <a:pPr marL="171450" lvl="1" indent="-171450" algn="l" defTabSz="711200">
            <a:lnSpc>
              <a:spcPct val="90000"/>
            </a:lnSpc>
            <a:spcBef>
              <a:spcPct val="0"/>
            </a:spcBef>
            <a:spcAft>
              <a:spcPct val="15000"/>
            </a:spcAft>
            <a:buChar char="••"/>
          </a:pPr>
          <a:r>
            <a:rPr lang="en-US" sz="1600" kern="1200" dirty="0" smtClean="0"/>
            <a:t>HDMI</a:t>
          </a:r>
          <a:endParaRPr lang="en-US" sz="1600" kern="1200" dirty="0"/>
        </a:p>
        <a:p>
          <a:pPr marL="171450" lvl="1" indent="-171450" algn="l" defTabSz="711200">
            <a:lnSpc>
              <a:spcPct val="90000"/>
            </a:lnSpc>
            <a:spcBef>
              <a:spcPct val="0"/>
            </a:spcBef>
            <a:spcAft>
              <a:spcPct val="15000"/>
            </a:spcAft>
            <a:buChar char="••"/>
          </a:pPr>
          <a:r>
            <a:rPr lang="en-US" sz="1600" kern="1200" dirty="0" smtClean="0"/>
            <a:t>2x46 pin headers</a:t>
          </a:r>
          <a:endParaRPr lang="en-US" sz="1600" kern="1200" dirty="0"/>
        </a:p>
      </dsp:txBody>
      <dsp:txXfrm>
        <a:off x="2378600" y="1644109"/>
        <a:ext cx="3559198" cy="2069327"/>
      </dsp:txXfrm>
    </dsp:sp>
    <dsp:sp modelId="{61AC3BCE-2E8B-4A30-9809-062B4B5D400F}">
      <dsp:nvSpPr>
        <dsp:cNvPr id="0" name=""/>
        <dsp:cNvSpPr/>
      </dsp:nvSpPr>
      <dsp:spPr>
        <a:xfrm>
          <a:off x="5801" y="1932623"/>
          <a:ext cx="2372798" cy="1492299"/>
        </a:xfrm>
        <a:prstGeom prst="roundRect">
          <a:avLst/>
        </a:prstGeom>
        <a:solidFill>
          <a:schemeClr val="tx1">
            <a:lumMod val="85000"/>
            <a:lumOff val="1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Connectivity</a:t>
          </a:r>
          <a:endParaRPr lang="en-US" sz="2600" kern="1200" dirty="0"/>
        </a:p>
      </dsp:txBody>
      <dsp:txXfrm>
        <a:off x="5801" y="1932623"/>
        <a:ext cx="2372798" cy="1492299"/>
      </dsp:txXfrm>
    </dsp:sp>
    <dsp:sp modelId="{3886F43F-1059-4D9B-B75F-5486B273D30A}">
      <dsp:nvSpPr>
        <dsp:cNvPr id="0" name=""/>
        <dsp:cNvSpPr/>
      </dsp:nvSpPr>
      <dsp:spPr>
        <a:xfrm>
          <a:off x="2378020" y="3862666"/>
          <a:ext cx="3562677" cy="1773553"/>
        </a:xfrm>
        <a:prstGeom prst="rightArrow">
          <a:avLst>
            <a:gd name="adj1" fmla="val 75000"/>
            <a:gd name="adj2" fmla="val 50000"/>
          </a:avLst>
        </a:prstGeom>
        <a:solidFill>
          <a:schemeClr val="bg1">
            <a:lumMod val="6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smtClean="0"/>
            <a:t>Debian</a:t>
          </a:r>
          <a:endParaRPr lang="en-US" sz="1600" kern="1200" dirty="0"/>
        </a:p>
        <a:p>
          <a:pPr marL="171450" lvl="1" indent="-171450" algn="l" defTabSz="711200">
            <a:lnSpc>
              <a:spcPct val="90000"/>
            </a:lnSpc>
            <a:spcBef>
              <a:spcPct val="0"/>
            </a:spcBef>
            <a:spcAft>
              <a:spcPct val="15000"/>
            </a:spcAft>
            <a:buChar char="••"/>
          </a:pPr>
          <a:r>
            <a:rPr lang="en-US" sz="1600" kern="1200" dirty="0" err="1" smtClean="0"/>
            <a:t>Anstrong</a:t>
          </a:r>
          <a:endParaRPr lang="en-US" sz="1600" kern="1200" dirty="0"/>
        </a:p>
        <a:p>
          <a:pPr marL="171450" lvl="1" indent="-171450" algn="l" defTabSz="711200">
            <a:lnSpc>
              <a:spcPct val="90000"/>
            </a:lnSpc>
            <a:spcBef>
              <a:spcPct val="0"/>
            </a:spcBef>
            <a:spcAft>
              <a:spcPct val="15000"/>
            </a:spcAft>
            <a:buChar char="••"/>
          </a:pPr>
          <a:r>
            <a:rPr lang="en-US" sz="1600" kern="1200" dirty="0" smtClean="0"/>
            <a:t>Android</a:t>
          </a:r>
          <a:endParaRPr lang="en-US" sz="1600" kern="1200" dirty="0"/>
        </a:p>
        <a:p>
          <a:pPr marL="171450" lvl="1" indent="-171450" algn="l" defTabSz="711200">
            <a:lnSpc>
              <a:spcPct val="90000"/>
            </a:lnSpc>
            <a:spcBef>
              <a:spcPct val="0"/>
            </a:spcBef>
            <a:spcAft>
              <a:spcPct val="15000"/>
            </a:spcAft>
            <a:buChar char="••"/>
          </a:pPr>
          <a:r>
            <a:rPr lang="en-US" sz="1600" kern="1200" dirty="0" smtClean="0"/>
            <a:t>Cloud9 </a:t>
          </a:r>
          <a:r>
            <a:rPr lang="en-US" sz="1600" kern="1200" dirty="0" smtClean="0"/>
            <a:t>IDE</a:t>
          </a:r>
          <a:endParaRPr lang="en-US" sz="1600" kern="1200" dirty="0"/>
        </a:p>
      </dsp:txBody>
      <dsp:txXfrm>
        <a:off x="2378020" y="3862666"/>
        <a:ext cx="3562677" cy="1773553"/>
      </dsp:txXfrm>
    </dsp:sp>
    <dsp:sp modelId="{B0265CB0-841C-42E3-A457-CFC56A8875F8}">
      <dsp:nvSpPr>
        <dsp:cNvPr id="0" name=""/>
        <dsp:cNvSpPr/>
      </dsp:nvSpPr>
      <dsp:spPr>
        <a:xfrm>
          <a:off x="2902" y="4003293"/>
          <a:ext cx="2375118" cy="1492299"/>
        </a:xfrm>
        <a:prstGeom prst="roundRect">
          <a:avLst/>
        </a:prstGeom>
        <a:solidFill>
          <a:schemeClr val="tx1">
            <a:lumMod val="85000"/>
            <a:lumOff val="1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Software compatibility</a:t>
          </a:r>
          <a:endParaRPr lang="en-US" sz="2600" kern="1200" dirty="0"/>
        </a:p>
      </dsp:txBody>
      <dsp:txXfrm>
        <a:off x="2902" y="4003293"/>
        <a:ext cx="2375118" cy="149229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C67E7D-3A67-43F6-9CC6-FEF666FEA773}" type="datetimeFigureOut">
              <a:rPr lang="en-US" smtClean="0"/>
              <a:pPr/>
              <a:t>11/10/2015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569F17-D3B8-42A7-9FEF-53386A36BCE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 Sitara: It no</a:t>
            </a:r>
            <a:r>
              <a:rPr lang="en-US" baseline="0" dirty="0" smtClean="0"/>
              <a:t> longer appears later in this deck.</a:t>
            </a:r>
          </a:p>
          <a:p>
            <a:endParaRPr lang="en-US" baseline="0" dirty="0" smtClean="0"/>
          </a:p>
          <a:p>
            <a:r>
              <a:rPr lang="en-US" dirty="0" smtClean="0"/>
              <a:t>Expansion</a:t>
            </a:r>
            <a:r>
              <a:rPr lang="en-US" baseline="0" dirty="0" smtClean="0"/>
              <a:t> heads information will enable you to transition to capes slide.</a:t>
            </a:r>
            <a:endParaRPr lang="en-US" dirty="0"/>
          </a:p>
        </p:txBody>
      </p:sp>
      <p:sp>
        <p:nvSpPr>
          <p:cNvPr id="4" name="Slide Number Placeholder 3"/>
          <p:cNvSpPr>
            <a:spLocks noGrp="1"/>
          </p:cNvSpPr>
          <p:nvPr>
            <p:ph type="sldNum" sz="quarter" idx="10"/>
          </p:nvPr>
        </p:nvSpPr>
        <p:spPr/>
        <p:txBody>
          <a:bodyPr/>
          <a:lstStyle/>
          <a:p>
            <a:pPr>
              <a:defRPr/>
            </a:pPr>
            <a:fld id="{950E747D-E559-4B43-82BC-44947B8DD657}" type="slidenum">
              <a:rPr lang="en-US" smtClean="0"/>
              <a:pPr>
                <a:defRPr/>
              </a:pPr>
              <a:t>5</a:t>
            </a:fld>
            <a:endParaRPr lang="en-US"/>
          </a:p>
        </p:txBody>
      </p:sp>
    </p:spTree>
    <p:extLst>
      <p:ext uri="{BB962C8B-B14F-4D97-AF65-F5344CB8AC3E}">
        <p14:creationId xmlns:p14="http://schemas.microsoft.com/office/powerpoint/2010/main" xmlns="" val="271420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3CC86A-CE6F-4171-855A-69A53CE071E7}" type="datetimeFigureOut">
              <a:rPr lang="en-US" smtClean="0"/>
              <a:pPr/>
              <a:t>11/10/2015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D8755-6C58-4750-8877-F0E720A83E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3CC86A-CE6F-4171-855A-69A53CE071E7}" type="datetimeFigureOut">
              <a:rPr lang="en-US" smtClean="0"/>
              <a:pPr/>
              <a:t>11/10/2015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D8755-6C58-4750-8877-F0E720A83E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beagleboard.org/getting-starte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192.168.7.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putty.org/"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470025"/>
          </a:xfrm>
        </p:spPr>
        <p:txBody>
          <a:bodyPr>
            <a:normAutofit fontScale="90000"/>
          </a:bodyPr>
          <a:lstStyle/>
          <a:p>
            <a:r>
              <a:rPr lang="en-US" sz="9600" b="1" dirty="0" err="1" smtClean="0"/>
              <a:t>BeagleBone</a:t>
            </a:r>
            <a:endParaRPr lang="en-US" sz="9600" b="1" dirty="0"/>
          </a:p>
        </p:txBody>
      </p:sp>
      <p:sp>
        <p:nvSpPr>
          <p:cNvPr id="3" name="Subtitle 2"/>
          <p:cNvSpPr>
            <a:spLocks noGrp="1"/>
          </p:cNvSpPr>
          <p:nvPr>
            <p:ph type="subTitle" idx="1"/>
          </p:nvPr>
        </p:nvSpPr>
        <p:spPr/>
        <p:txBody>
          <a:bodyPr/>
          <a:lstStyle/>
          <a:p>
            <a:endParaRPr lang="en-US"/>
          </a:p>
        </p:txBody>
      </p:sp>
      <p:pic>
        <p:nvPicPr>
          <p:cNvPr id="4" name="Picture 3" descr="KOTTOOSAN.png"/>
          <p:cNvPicPr>
            <a:picLocks noChangeAspect="1"/>
          </p:cNvPicPr>
          <p:nvPr/>
        </p:nvPicPr>
        <p:blipFill>
          <a:blip r:embed="rId2" cstate="print"/>
          <a:stretch>
            <a:fillRect/>
          </a:stretch>
        </p:blipFill>
        <p:spPr>
          <a:xfrm>
            <a:off x="685800" y="2971800"/>
            <a:ext cx="2849793" cy="32861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685800" y="0"/>
            <a:ext cx="7772400" cy="5594267"/>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5380037"/>
            <a:ext cx="9144000" cy="1477963"/>
          </a:xfrm>
        </p:spPr>
        <p:txBody>
          <a:bodyPr>
            <a:normAutofit fontScale="62500" lnSpcReduction="20000"/>
          </a:bodyPr>
          <a:lstStyle/>
          <a:p>
            <a:r>
              <a:rPr lang="en-US" b="1" dirty="0" smtClean="0"/>
              <a:t>Universal asynchronous receiver/transmitter </a:t>
            </a:r>
            <a:r>
              <a:rPr lang="en-US" dirty="0" smtClean="0"/>
              <a:t>is a computer hardware device that translates data between parallel and serial forms.</a:t>
            </a:r>
          </a:p>
          <a:p>
            <a:r>
              <a:rPr lang="en-US" dirty="0" smtClean="0"/>
              <a:t>There is a dedicated header for getting to the UART0 pins and connecting a debug cable. Five additional serial ports are brought to the expansion headers, but one of them only has a single direction brought to the headers.</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4876800"/>
            <a:ext cx="9144000" cy="1981200"/>
          </a:xfrm>
        </p:spPr>
        <p:txBody>
          <a:bodyPr>
            <a:noAutofit/>
          </a:bodyPr>
          <a:lstStyle/>
          <a:p>
            <a:r>
              <a:rPr lang="en-US" sz="2000" b="1" dirty="0" smtClean="0"/>
              <a:t>I²C</a:t>
            </a:r>
            <a:r>
              <a:rPr lang="en-US" sz="2000" dirty="0" smtClean="0"/>
              <a:t> (</a:t>
            </a:r>
            <a:r>
              <a:rPr lang="en-US" sz="2000" b="1" dirty="0" smtClean="0"/>
              <a:t>Inter-Integrated Circuit</a:t>
            </a:r>
            <a:r>
              <a:rPr lang="en-US" sz="2000" dirty="0" smtClean="0"/>
              <a:t>) is typically used for attaching lower-speed peripheral ICs to processors and microcontrollers</a:t>
            </a:r>
          </a:p>
          <a:p>
            <a:r>
              <a:rPr lang="en-US" sz="2000" dirty="0" smtClean="0"/>
              <a:t>The first I2C bus is utilized for reading EEPROMS on cape add-on boards and can't be used for other digital I/O operations without interfering with that function, but you can still use it to add other I2C devices at available addresses. The second I2C bus is available for you to configure and use.</a:t>
            </a:r>
          </a:p>
        </p:txBody>
      </p:sp>
      <p:pic>
        <p:nvPicPr>
          <p:cNvPr id="7170" name="Picture 2"/>
          <p:cNvPicPr>
            <a:picLocks noChangeAspect="1" noChangeArrowheads="1"/>
          </p:cNvPicPr>
          <p:nvPr/>
        </p:nvPicPr>
        <p:blipFill>
          <a:blip r:embed="rId2" cstate="print"/>
          <a:srcRect/>
          <a:stretch>
            <a:fillRect/>
          </a:stretch>
        </p:blipFill>
        <p:spPr bwMode="auto">
          <a:xfrm>
            <a:off x="533400" y="1"/>
            <a:ext cx="8001000" cy="4952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715000"/>
            <a:ext cx="8229600" cy="1143000"/>
          </a:xfrm>
        </p:spPr>
        <p:txBody>
          <a:bodyPr>
            <a:normAutofit fontScale="62500" lnSpcReduction="20000"/>
          </a:bodyPr>
          <a:lstStyle/>
          <a:p>
            <a:r>
              <a:rPr lang="en-US" dirty="0" smtClean="0"/>
              <a:t>The </a:t>
            </a:r>
            <a:r>
              <a:rPr lang="en-US" b="1" dirty="0" smtClean="0"/>
              <a:t>Serial Peripheral Interface</a:t>
            </a:r>
            <a:r>
              <a:rPr lang="en-US" dirty="0" smtClean="0"/>
              <a:t> (</a:t>
            </a:r>
            <a:r>
              <a:rPr lang="en-US" b="1" dirty="0" smtClean="0"/>
              <a:t>SPI</a:t>
            </a:r>
            <a:r>
              <a:rPr lang="en-US" dirty="0" smtClean="0"/>
              <a:t>) bus is a synchronous serial communication interface specification used for short distance communication</a:t>
            </a:r>
          </a:p>
          <a:p>
            <a:r>
              <a:rPr lang="en-US" dirty="0" smtClean="0"/>
              <a:t>For shifting out data fast, you might consider using one of the SPI ports.</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762000" y="0"/>
            <a:ext cx="7865091" cy="572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715000"/>
            <a:ext cx="8229600" cy="1143000"/>
          </a:xfrm>
        </p:spPr>
        <p:txBody>
          <a:bodyPr>
            <a:normAutofit fontScale="62500" lnSpcReduction="20000"/>
          </a:bodyPr>
          <a:lstStyle/>
          <a:p>
            <a:r>
              <a:rPr lang="en-US" dirty="0" smtClean="0"/>
              <a:t>Advanced users can also make use of 2 built-in 32-bit 200-MHz microcontrollers called </a:t>
            </a:r>
            <a:r>
              <a:rPr lang="en-US" b="1" dirty="0" smtClean="0"/>
              <a:t>Programmable Real-time Units (PRUs)</a:t>
            </a:r>
            <a:r>
              <a:rPr lang="en-US" dirty="0" smtClean="0"/>
              <a:t> for performing real-time tasks. Each PRU has some pins associated with it tied directly to registers for super-low-latency access</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685800" y="0"/>
            <a:ext cx="7832408" cy="55945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Endless Software Opportunities</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81000" y="1752600"/>
            <a:ext cx="8504134" cy="4505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 Getting Started</a:t>
            </a:r>
            <a:endParaRPr lang="en-US" dirty="0"/>
          </a:p>
        </p:txBody>
      </p:sp>
      <p:sp>
        <p:nvSpPr>
          <p:cNvPr id="3" name="Content Placeholder 2"/>
          <p:cNvSpPr>
            <a:spLocks noGrp="1"/>
          </p:cNvSpPr>
          <p:nvPr>
            <p:ph idx="1"/>
          </p:nvPr>
        </p:nvSpPr>
        <p:spPr>
          <a:xfrm>
            <a:off x="0" y="1524000"/>
            <a:ext cx="9144000" cy="2514600"/>
          </a:xfrm>
        </p:spPr>
        <p:txBody>
          <a:bodyPr>
            <a:normAutofit fontScale="77500" lnSpcReduction="20000"/>
          </a:bodyPr>
          <a:lstStyle/>
          <a:p>
            <a:pPr algn="ctr"/>
            <a:r>
              <a:rPr lang="en-US" dirty="0" smtClean="0"/>
              <a:t>           Plug in your </a:t>
            </a:r>
            <a:r>
              <a:rPr lang="en-US" dirty="0" err="1" smtClean="0"/>
              <a:t>BeagleBone</a:t>
            </a:r>
            <a:r>
              <a:rPr lang="en-US" dirty="0" smtClean="0"/>
              <a:t> via USB </a:t>
            </a:r>
          </a:p>
          <a:p>
            <a:endParaRPr lang="en-US" dirty="0" smtClean="0"/>
          </a:p>
          <a:p>
            <a:endParaRPr lang="en-US" dirty="0"/>
          </a:p>
          <a:p>
            <a:endParaRPr lang="en-US" dirty="0" smtClean="0"/>
          </a:p>
          <a:p>
            <a:r>
              <a:rPr lang="en-US" dirty="0" smtClean="0"/>
              <a:t>You'll </a:t>
            </a:r>
            <a:r>
              <a:rPr lang="en-US" dirty="0"/>
              <a:t>see the PWR LED lit steadily. Within 10 seconds, you should see the other LEDs blinking in their default configurations</a:t>
            </a:r>
            <a:r>
              <a:rPr lang="en-US" dirty="0" smtClean="0"/>
              <a:t>.</a:t>
            </a:r>
          </a:p>
          <a:p>
            <a:pPr>
              <a:buNone/>
            </a:pPr>
            <a:endParaRPr lang="en-US" dirty="0"/>
          </a:p>
          <a:p>
            <a:pPr lvl="1">
              <a:buFont typeface="Wingdings" pitchFamily="2" charset="2"/>
              <a:buChar char="§"/>
            </a:pPr>
            <a:endParaRPr lang="en-US" dirty="0"/>
          </a:p>
          <a:p>
            <a:endParaRPr lang="en-US" dirty="0" smtClean="0"/>
          </a:p>
          <a:p>
            <a:endParaRPr lang="en-US" dirty="0"/>
          </a:p>
        </p:txBody>
      </p:sp>
      <p:pic>
        <p:nvPicPr>
          <p:cNvPr id="4" name="Picture 3" descr="beaglebone-persistent-usb-internet-300x225.jpg"/>
          <p:cNvPicPr>
            <a:picLocks noChangeAspect="1"/>
          </p:cNvPicPr>
          <p:nvPr/>
        </p:nvPicPr>
        <p:blipFill>
          <a:blip r:embed="rId2" cstate="print"/>
          <a:stretch>
            <a:fillRect/>
          </a:stretch>
        </p:blipFill>
        <p:spPr>
          <a:xfrm>
            <a:off x="533400" y="876300"/>
            <a:ext cx="2286000" cy="1714500"/>
          </a:xfrm>
          <a:prstGeom prst="rect">
            <a:avLst/>
          </a:prstGeom>
        </p:spPr>
      </p:pic>
      <p:pic>
        <p:nvPicPr>
          <p:cNvPr id="2050" name="Picture 2"/>
          <p:cNvPicPr>
            <a:picLocks noChangeAspect="1" noChangeArrowheads="1"/>
          </p:cNvPicPr>
          <p:nvPr/>
        </p:nvPicPr>
        <p:blipFill>
          <a:blip r:embed="rId3" cstate="print"/>
          <a:srcRect/>
          <a:stretch>
            <a:fillRect/>
          </a:stretch>
        </p:blipFill>
        <p:spPr bwMode="auto">
          <a:xfrm>
            <a:off x="4348162" y="4114800"/>
            <a:ext cx="4795838" cy="2377068"/>
          </a:xfrm>
          <a:prstGeom prst="rect">
            <a:avLst/>
          </a:prstGeom>
          <a:noFill/>
          <a:ln w="9525">
            <a:noFill/>
            <a:miter lim="800000"/>
            <a:headEnd/>
            <a:tailEnd/>
          </a:ln>
        </p:spPr>
      </p:pic>
      <p:sp>
        <p:nvSpPr>
          <p:cNvPr id="8" name="TextBox 7"/>
          <p:cNvSpPr txBox="1"/>
          <p:nvPr/>
        </p:nvSpPr>
        <p:spPr>
          <a:xfrm>
            <a:off x="0" y="3886200"/>
            <a:ext cx="4419599" cy="2677656"/>
          </a:xfrm>
          <a:prstGeom prst="rect">
            <a:avLst/>
          </a:prstGeom>
          <a:noFill/>
        </p:spPr>
        <p:txBody>
          <a:bodyPr wrap="square" rtlCol="0">
            <a:spAutoFit/>
          </a:bodyPr>
          <a:lstStyle/>
          <a:p>
            <a:pPr lvl="1">
              <a:buBlip>
                <a:blip r:embed="rId4"/>
              </a:buBlip>
            </a:pPr>
            <a:r>
              <a:rPr lang="en-US" sz="2100" dirty="0" smtClean="0"/>
              <a:t>USR0 is configured at boot to blink in a heartbeat pattern</a:t>
            </a:r>
          </a:p>
          <a:p>
            <a:pPr lvl="1">
              <a:buBlip>
                <a:blip r:embed="rId4"/>
              </a:buBlip>
            </a:pPr>
            <a:r>
              <a:rPr lang="en-US" sz="2100" dirty="0" smtClean="0"/>
              <a:t>USR1 is configured at boot to light during </a:t>
            </a:r>
            <a:r>
              <a:rPr lang="en-US" sz="2100" dirty="0" err="1" smtClean="0"/>
              <a:t>microSD</a:t>
            </a:r>
            <a:r>
              <a:rPr lang="en-US" sz="2100" dirty="0" smtClean="0"/>
              <a:t> card accesses</a:t>
            </a:r>
          </a:p>
          <a:p>
            <a:pPr lvl="1">
              <a:buBlip>
                <a:blip r:embed="rId4"/>
              </a:buBlip>
            </a:pPr>
            <a:r>
              <a:rPr lang="en-US" sz="2100" dirty="0" smtClean="0"/>
              <a:t>USR2 is configured at boot to light during CPU activity</a:t>
            </a:r>
          </a:p>
          <a:p>
            <a:pPr lvl="1">
              <a:buBlip>
                <a:blip r:embed="rId4"/>
              </a:buBlip>
            </a:pPr>
            <a:r>
              <a:rPr lang="en-US" sz="2100" dirty="0" smtClean="0"/>
              <a:t>USR3 is configured at boot to light during </a:t>
            </a:r>
            <a:r>
              <a:rPr lang="en-US" sz="2100" dirty="0" err="1" smtClean="0"/>
              <a:t>eMMC</a:t>
            </a:r>
            <a:r>
              <a:rPr lang="en-US" sz="2100" dirty="0" smtClean="0"/>
              <a:t> accesses</a:t>
            </a:r>
            <a:endParaRPr lang="en-US" sz="21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Drivers</a:t>
            </a:r>
            <a:endParaRPr lang="en-US" dirty="0"/>
          </a:p>
        </p:txBody>
      </p:sp>
      <p:sp>
        <p:nvSpPr>
          <p:cNvPr id="3" name="Content Placeholder 2"/>
          <p:cNvSpPr>
            <a:spLocks noGrp="1"/>
          </p:cNvSpPr>
          <p:nvPr>
            <p:ph idx="1"/>
          </p:nvPr>
        </p:nvSpPr>
        <p:spPr>
          <a:xfrm>
            <a:off x="152400" y="1600200"/>
            <a:ext cx="8991600" cy="4525963"/>
          </a:xfrm>
        </p:spPr>
        <p:txBody>
          <a:bodyPr/>
          <a:lstStyle/>
          <a:p>
            <a:r>
              <a:rPr lang="en-US" sz="2400" dirty="0" smtClean="0"/>
              <a:t>Drivers can be installed from  </a:t>
            </a:r>
            <a:r>
              <a:rPr lang="en-US" sz="2400" dirty="0" smtClean="0">
                <a:hlinkClick r:id="rId2"/>
              </a:rPr>
              <a:t>http://beagleboard.org/getting-started</a:t>
            </a:r>
            <a:endParaRPr lang="en-US" sz="2400" dirty="0" smtClean="0"/>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685800" y="2667000"/>
            <a:ext cx="7603399" cy="3971925"/>
          </a:xfrm>
          <a:prstGeom prst="rect">
            <a:avLst/>
          </a:prstGeom>
          <a:noFill/>
          <a:ln w="9525">
            <a:solidFill>
              <a:schemeClr val="accent1"/>
            </a:solid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Browsing to </a:t>
            </a:r>
            <a:r>
              <a:rPr lang="en-US" dirty="0" err="1" smtClean="0"/>
              <a:t>BeagleBone</a:t>
            </a:r>
            <a:endParaRPr lang="en-US" dirty="0"/>
          </a:p>
        </p:txBody>
      </p:sp>
      <p:sp>
        <p:nvSpPr>
          <p:cNvPr id="3" name="Content Placeholder 2"/>
          <p:cNvSpPr>
            <a:spLocks noGrp="1"/>
          </p:cNvSpPr>
          <p:nvPr>
            <p:ph idx="1"/>
          </p:nvPr>
        </p:nvSpPr>
        <p:spPr>
          <a:xfrm>
            <a:off x="0" y="1600200"/>
            <a:ext cx="9144000" cy="1676400"/>
          </a:xfrm>
        </p:spPr>
        <p:txBody>
          <a:bodyPr>
            <a:normAutofit fontScale="70000" lnSpcReduction="20000"/>
          </a:bodyPr>
          <a:lstStyle/>
          <a:p>
            <a:r>
              <a:rPr lang="en-US" dirty="0" smtClean="0"/>
              <a:t>First just check that the connection is active by trying to connect to a browser</a:t>
            </a:r>
          </a:p>
          <a:p>
            <a:r>
              <a:rPr lang="en-US" dirty="0" smtClean="0"/>
              <a:t>Connect to the URL </a:t>
            </a:r>
            <a:r>
              <a:rPr lang="en-US" dirty="0" smtClean="0">
                <a:hlinkClick r:id="rId2"/>
              </a:rPr>
              <a:t>http://192.168.7.2</a:t>
            </a:r>
            <a:endParaRPr lang="en-US" dirty="0" smtClean="0"/>
          </a:p>
          <a:p>
            <a:r>
              <a:rPr lang="en-US" dirty="0" smtClean="0"/>
              <a:t>You will see a helpful introductory web page served by </a:t>
            </a:r>
            <a:r>
              <a:rPr lang="en-US" dirty="0" err="1" smtClean="0"/>
              <a:t>BeagleBoard</a:t>
            </a:r>
            <a:r>
              <a:rPr lang="en-US" dirty="0" smtClean="0"/>
              <a:t> itself.</a:t>
            </a:r>
          </a:p>
          <a:p>
            <a:pPr lvl="1"/>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143000" y="3048000"/>
            <a:ext cx="679713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with SSH</a:t>
            </a:r>
            <a:endParaRPr lang="en-US" dirty="0"/>
          </a:p>
        </p:txBody>
      </p:sp>
      <p:sp>
        <p:nvSpPr>
          <p:cNvPr id="3" name="Content Placeholder 2"/>
          <p:cNvSpPr>
            <a:spLocks noGrp="1"/>
          </p:cNvSpPr>
          <p:nvPr>
            <p:ph idx="1"/>
          </p:nvPr>
        </p:nvSpPr>
        <p:spPr>
          <a:xfrm>
            <a:off x="457200" y="1676400"/>
            <a:ext cx="8229600" cy="4525963"/>
          </a:xfrm>
        </p:spPr>
        <p:txBody>
          <a:bodyPr/>
          <a:lstStyle/>
          <a:p>
            <a:r>
              <a:rPr lang="en-US" dirty="0" smtClean="0"/>
              <a:t>If you are using Linux or Mac, simply open terminal and type the following</a:t>
            </a:r>
          </a:p>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2743200"/>
            <a:ext cx="5334000" cy="3891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SSH for windows- </a:t>
            </a:r>
            <a:r>
              <a:rPr lang="en-US" dirty="0" err="1" smtClean="0"/>
              <a:t>PuTTY</a:t>
            </a:r>
            <a:endParaRPr lang="en-US" dirty="0"/>
          </a:p>
        </p:txBody>
      </p:sp>
      <p:sp>
        <p:nvSpPr>
          <p:cNvPr id="3" name="Content Placeholder 2"/>
          <p:cNvSpPr>
            <a:spLocks noGrp="1"/>
          </p:cNvSpPr>
          <p:nvPr>
            <p:ph idx="1"/>
          </p:nvPr>
        </p:nvSpPr>
        <p:spPr>
          <a:xfrm>
            <a:off x="0" y="1219200"/>
            <a:ext cx="9144000" cy="1752600"/>
          </a:xfrm>
        </p:spPr>
        <p:txBody>
          <a:bodyPr>
            <a:normAutofit fontScale="92500" lnSpcReduction="20000"/>
          </a:bodyPr>
          <a:lstStyle/>
          <a:p>
            <a:r>
              <a:rPr lang="en-US" dirty="0" err="1" smtClean="0"/>
              <a:t>PuTTY</a:t>
            </a:r>
            <a:r>
              <a:rPr lang="en-US" dirty="0" smtClean="0"/>
              <a:t> is a free and open source terminal emulator and network file transfer application which enable several network </a:t>
            </a:r>
            <a:r>
              <a:rPr lang="en-US" dirty="0" err="1" smtClean="0"/>
              <a:t>protocals</a:t>
            </a:r>
            <a:r>
              <a:rPr lang="en-US" dirty="0" smtClean="0"/>
              <a:t> such as SSH.</a:t>
            </a:r>
          </a:p>
          <a:p>
            <a:r>
              <a:rPr lang="en-US" dirty="0" smtClean="0"/>
              <a:t>You can download </a:t>
            </a:r>
            <a:r>
              <a:rPr lang="en-US" dirty="0" err="1" smtClean="0"/>
              <a:t>PuTTY</a:t>
            </a:r>
            <a:r>
              <a:rPr lang="en-US" dirty="0" smtClean="0"/>
              <a:t> at </a:t>
            </a:r>
            <a:r>
              <a:rPr lang="en-US" dirty="0" smtClean="0">
                <a:hlinkClick r:id="rId2"/>
              </a:rPr>
              <a:t>www.putty.org</a:t>
            </a:r>
            <a:endParaRPr lang="en-US" dirty="0" smtClean="0"/>
          </a:p>
          <a:p>
            <a:endParaRPr lang="en-US" dirty="0" smtClean="0"/>
          </a:p>
          <a:p>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457200" y="2895600"/>
            <a:ext cx="3810000" cy="3671306"/>
          </a:xfrm>
          <a:prstGeom prst="rect">
            <a:avLst/>
          </a:prstGeom>
          <a:noFill/>
          <a:ln w="9525">
            <a:noFill/>
            <a:miter lim="800000"/>
            <a:headEnd/>
            <a:tailEnd/>
          </a:ln>
        </p:spPr>
      </p:pic>
      <p:pic>
        <p:nvPicPr>
          <p:cNvPr id="5" name="Picture 4" descr="64px-PuTTY_icon_128px.png"/>
          <p:cNvPicPr>
            <a:picLocks noChangeAspect="1"/>
          </p:cNvPicPr>
          <p:nvPr/>
        </p:nvPicPr>
        <p:blipFill>
          <a:blip r:embed="rId4" cstate="print"/>
          <a:stretch>
            <a:fillRect/>
          </a:stretch>
        </p:blipFill>
        <p:spPr>
          <a:xfrm>
            <a:off x="7696200" y="0"/>
            <a:ext cx="1219200" cy="1219200"/>
          </a:xfrm>
          <a:prstGeom prst="rect">
            <a:avLst/>
          </a:prstGeom>
        </p:spPr>
      </p:pic>
      <p:pic>
        <p:nvPicPr>
          <p:cNvPr id="6147" name="Picture 3"/>
          <p:cNvPicPr>
            <a:picLocks noChangeAspect="1" noChangeArrowheads="1"/>
          </p:cNvPicPr>
          <p:nvPr/>
        </p:nvPicPr>
        <p:blipFill>
          <a:blip r:embed="rId5" cstate="print"/>
          <a:srcRect/>
          <a:stretch>
            <a:fillRect/>
          </a:stretch>
        </p:blipFill>
        <p:spPr bwMode="auto">
          <a:xfrm>
            <a:off x="4495800" y="3429000"/>
            <a:ext cx="4343400" cy="2737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Times New Roman" pitchFamily="18" charset="0"/>
                <a:cs typeface="Times New Roman" pitchFamily="18" charset="0"/>
              </a:rPr>
              <a:t>BeagleBone</a:t>
            </a:r>
            <a:r>
              <a:rPr lang="en-US" b="1" dirty="0" smtClean="0">
                <a:latin typeface="Times New Roman" pitchFamily="18" charset="0"/>
                <a:cs typeface="Times New Roman" pitchFamily="18" charset="0"/>
              </a:rPr>
              <a:t>- Open Source</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BeagleBone</a:t>
            </a:r>
            <a:r>
              <a:rPr lang="en-US" dirty="0" smtClean="0"/>
              <a:t>– helps hobbyists, engineers and students alike transform ideas into usable products.</a:t>
            </a:r>
          </a:p>
          <a:p>
            <a:r>
              <a:rPr lang="en-US" dirty="0" err="1" smtClean="0"/>
              <a:t>BeagleBone</a:t>
            </a:r>
            <a:r>
              <a:rPr lang="en-US" dirty="0" smtClean="0"/>
              <a:t> Black is a ready-to-use, 1-GHz Linux™ computer that offers a truly </a:t>
            </a:r>
            <a:r>
              <a:rPr lang="en-US" b="1" dirty="0" smtClean="0"/>
              <a:t>open hardware and software </a:t>
            </a:r>
            <a:r>
              <a:rPr lang="en-US" dirty="0" smtClean="0"/>
              <a:t>development platform.</a:t>
            </a:r>
          </a:p>
          <a:p>
            <a:r>
              <a:rPr lang="en-US" b="1" dirty="0" smtClean="0">
                <a:solidFill>
                  <a:schemeClr val="accent2">
                    <a:lumMod val="50000"/>
                  </a:schemeClr>
                </a:solidFill>
              </a:rPr>
              <a:t>BEAGLE</a:t>
            </a:r>
          </a:p>
          <a:p>
            <a:pPr lvl="1">
              <a:buNone/>
            </a:pPr>
            <a:r>
              <a:rPr lang="en-US" b="1" dirty="0" smtClean="0"/>
              <a:t>	</a:t>
            </a:r>
            <a:r>
              <a:rPr lang="en-US" b="1" dirty="0" smtClean="0">
                <a:solidFill>
                  <a:schemeClr val="accent2">
                    <a:lumMod val="50000"/>
                  </a:schemeClr>
                </a:solidFill>
              </a:rPr>
              <a:t>B</a:t>
            </a:r>
            <a:r>
              <a:rPr lang="en-US" dirty="0" smtClean="0"/>
              <a:t>ring your own peripherals</a:t>
            </a:r>
          </a:p>
          <a:p>
            <a:pPr lvl="1">
              <a:buNone/>
            </a:pPr>
            <a:r>
              <a:rPr lang="en-US" b="1" dirty="0" smtClean="0"/>
              <a:t>	</a:t>
            </a:r>
            <a:r>
              <a:rPr lang="en-US" b="1" dirty="0" smtClean="0">
                <a:solidFill>
                  <a:schemeClr val="accent2">
                    <a:lumMod val="50000"/>
                  </a:schemeClr>
                </a:solidFill>
              </a:rPr>
              <a:t>E</a:t>
            </a:r>
            <a:r>
              <a:rPr lang="en-US" dirty="0" smtClean="0"/>
              <a:t>ntry level cost ($149/179)</a:t>
            </a:r>
          </a:p>
          <a:p>
            <a:pPr lvl="1">
              <a:buNone/>
            </a:pPr>
            <a:r>
              <a:rPr lang="en-US" b="1" dirty="0" smtClean="0"/>
              <a:t>	</a:t>
            </a:r>
            <a:r>
              <a:rPr lang="en-US" b="1" dirty="0" smtClean="0">
                <a:solidFill>
                  <a:schemeClr val="accent2">
                    <a:lumMod val="50000"/>
                  </a:schemeClr>
                </a:solidFill>
              </a:rPr>
              <a:t>A</a:t>
            </a:r>
            <a:r>
              <a:rPr lang="en-US" dirty="0" smtClean="0"/>
              <a:t>RM Cortex-A8 (Superscalar)</a:t>
            </a:r>
          </a:p>
          <a:p>
            <a:pPr lvl="1">
              <a:buNone/>
            </a:pPr>
            <a:r>
              <a:rPr lang="en-US" b="1" dirty="0" smtClean="0"/>
              <a:t>	</a:t>
            </a:r>
            <a:r>
              <a:rPr lang="en-US" b="1" dirty="0" smtClean="0">
                <a:solidFill>
                  <a:schemeClr val="accent2">
                    <a:lumMod val="50000"/>
                  </a:schemeClr>
                </a:solidFill>
              </a:rPr>
              <a:t>G</a:t>
            </a:r>
            <a:r>
              <a:rPr lang="en-US" dirty="0" smtClean="0"/>
              <a:t>raphics and DSP accelerated</a:t>
            </a:r>
          </a:p>
          <a:p>
            <a:pPr lvl="1">
              <a:buNone/>
            </a:pPr>
            <a:r>
              <a:rPr lang="en-US" b="1" dirty="0" smtClean="0"/>
              <a:t>	</a:t>
            </a:r>
            <a:r>
              <a:rPr lang="en-US" b="1" dirty="0" smtClean="0">
                <a:solidFill>
                  <a:schemeClr val="accent2">
                    <a:lumMod val="50000"/>
                  </a:schemeClr>
                </a:solidFill>
              </a:rPr>
              <a:t>L</a:t>
            </a:r>
            <a:r>
              <a:rPr lang="en-US" dirty="0" smtClean="0"/>
              <a:t>inux and open source community</a:t>
            </a:r>
          </a:p>
          <a:p>
            <a:pPr lvl="1">
              <a:buNone/>
            </a:pPr>
            <a:r>
              <a:rPr lang="en-US" b="1" dirty="0" smtClean="0"/>
              <a:t>	</a:t>
            </a:r>
            <a:r>
              <a:rPr lang="en-US" b="1" dirty="0" smtClean="0">
                <a:solidFill>
                  <a:schemeClr val="accent2">
                    <a:lumMod val="50000"/>
                  </a:schemeClr>
                </a:solidFill>
              </a:rPr>
              <a:t>E</a:t>
            </a:r>
            <a:r>
              <a:rPr lang="en-US" dirty="0" smtClean="0"/>
              <a:t>nvironment for innovators</a:t>
            </a:r>
          </a:p>
          <a:p>
            <a:r>
              <a:rPr lang="en-US" dirty="0" smtClean="0"/>
              <a:t>Produced by Texas Instruments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5105400" cy="1143000"/>
          </a:xfrm>
        </p:spPr>
        <p:txBody>
          <a:bodyPr/>
          <a:lstStyle/>
          <a:p>
            <a:r>
              <a:rPr lang="en-US" sz="6600" dirty="0" smtClean="0"/>
              <a:t>Using</a:t>
            </a:r>
            <a:r>
              <a:rPr lang="en-US" dirty="0" smtClean="0"/>
              <a:t> python</a:t>
            </a:r>
            <a:endParaRPr lang="en-US" dirty="0"/>
          </a:p>
        </p:txBody>
      </p:sp>
      <p:pic>
        <p:nvPicPr>
          <p:cNvPr id="4" name="Content Placeholder 3" descr="python-logo-master.png"/>
          <p:cNvPicPr>
            <a:picLocks noGrp="1" noChangeAspect="1"/>
          </p:cNvPicPr>
          <p:nvPr>
            <p:ph idx="1"/>
          </p:nvPr>
        </p:nvPicPr>
        <p:blipFill>
          <a:blip r:embed="rId2" cstate="print"/>
          <a:stretch>
            <a:fillRect/>
          </a:stretch>
        </p:blipFill>
        <p:spPr>
          <a:xfrm>
            <a:off x="4038600" y="0"/>
            <a:ext cx="4167867" cy="1807851"/>
          </a:xfrm>
        </p:spPr>
      </p:pic>
      <p:pic>
        <p:nvPicPr>
          <p:cNvPr id="7170" name="Picture 2"/>
          <p:cNvPicPr>
            <a:picLocks noChangeAspect="1" noChangeArrowheads="1"/>
          </p:cNvPicPr>
          <p:nvPr/>
        </p:nvPicPr>
        <p:blipFill>
          <a:blip r:embed="rId3" cstate="print"/>
          <a:srcRect/>
          <a:stretch>
            <a:fillRect/>
          </a:stretch>
        </p:blipFill>
        <p:spPr bwMode="auto">
          <a:xfrm>
            <a:off x="1219200" y="1905000"/>
            <a:ext cx="2447925" cy="171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eaglebone_pins_layout.png"/>
          <p:cNvPicPr>
            <a:picLocks noChangeAspect="1"/>
          </p:cNvPicPr>
          <p:nvPr/>
        </p:nvPicPr>
        <p:blipFill>
          <a:blip r:embed="rId2" cstate="print"/>
          <a:stretch>
            <a:fillRect/>
          </a:stretch>
        </p:blipFill>
        <p:spPr>
          <a:xfrm>
            <a:off x="3440636" y="381000"/>
            <a:ext cx="5703364" cy="6858000"/>
          </a:xfrm>
          <a:prstGeom prst="rect">
            <a:avLst/>
          </a:prstGeom>
        </p:spPr>
      </p:pic>
      <p:sp>
        <p:nvSpPr>
          <p:cNvPr id="2" name="Title 1"/>
          <p:cNvSpPr>
            <a:spLocks noGrp="1"/>
          </p:cNvSpPr>
          <p:nvPr>
            <p:ph type="title"/>
          </p:nvPr>
        </p:nvSpPr>
        <p:spPr>
          <a:xfrm>
            <a:off x="457200" y="0"/>
            <a:ext cx="8229600" cy="1143000"/>
          </a:xfrm>
        </p:spPr>
        <p:txBody>
          <a:bodyPr/>
          <a:lstStyle/>
          <a:p>
            <a:r>
              <a:rPr lang="en-US" dirty="0" smtClean="0"/>
              <a:t>Using GPIO with Python</a:t>
            </a:r>
            <a:endParaRPr lang="en-US" dirty="0"/>
          </a:p>
        </p:txBody>
      </p:sp>
      <p:sp>
        <p:nvSpPr>
          <p:cNvPr id="4" name="Content Placeholder 3"/>
          <p:cNvSpPr>
            <a:spLocks noGrp="1"/>
          </p:cNvSpPr>
          <p:nvPr>
            <p:ph idx="1"/>
          </p:nvPr>
        </p:nvSpPr>
        <p:spPr>
          <a:xfrm>
            <a:off x="0" y="1828800"/>
            <a:ext cx="4038600" cy="4525963"/>
          </a:xfrm>
        </p:spPr>
        <p:txBody>
          <a:bodyPr>
            <a:normAutofit fontScale="92500" lnSpcReduction="20000"/>
          </a:bodyPr>
          <a:lstStyle/>
          <a:p>
            <a:r>
              <a:rPr lang="en-US" dirty="0" smtClean="0"/>
              <a:t>Available functionality:</a:t>
            </a:r>
          </a:p>
          <a:p>
            <a:pPr lvl="1">
              <a:buFont typeface="Arial" pitchFamily="34" charset="0"/>
              <a:buChar char="•"/>
            </a:pPr>
            <a:r>
              <a:rPr lang="en-US" dirty="0" smtClean="0"/>
              <a:t>7 Analog pins</a:t>
            </a:r>
          </a:p>
          <a:p>
            <a:pPr lvl="1">
              <a:buFont typeface="Arial" pitchFamily="34" charset="0"/>
              <a:buChar char="•"/>
            </a:pPr>
            <a:r>
              <a:rPr lang="en-US" dirty="0" smtClean="0"/>
              <a:t>65 Digital pins at 3.3V</a:t>
            </a:r>
          </a:p>
          <a:p>
            <a:pPr lvl="1">
              <a:buFont typeface="Arial" pitchFamily="34" charset="0"/>
              <a:buChar char="•"/>
            </a:pPr>
            <a:r>
              <a:rPr lang="en-US" dirty="0" smtClean="0"/>
              <a:t>2xI2C</a:t>
            </a:r>
          </a:p>
          <a:p>
            <a:pPr lvl="1">
              <a:buFont typeface="Arial" pitchFamily="34" charset="0"/>
              <a:buChar char="•"/>
            </a:pPr>
            <a:r>
              <a:rPr lang="en-US" dirty="0" smtClean="0"/>
              <a:t>2xSPI</a:t>
            </a:r>
          </a:p>
          <a:p>
            <a:pPr lvl="1">
              <a:buFont typeface="Arial" pitchFamily="34" charset="0"/>
              <a:buChar char="•"/>
            </a:pPr>
            <a:r>
              <a:rPr lang="en-US" dirty="0" smtClean="0"/>
              <a:t>2x CAN Bus</a:t>
            </a:r>
          </a:p>
          <a:p>
            <a:pPr lvl="1">
              <a:buFont typeface="Arial" pitchFamily="34" charset="0"/>
              <a:buChar char="•"/>
            </a:pPr>
            <a:r>
              <a:rPr lang="en-US" dirty="0"/>
              <a:t>4</a:t>
            </a:r>
            <a:r>
              <a:rPr lang="en-US" dirty="0" smtClean="0"/>
              <a:t> Timers</a:t>
            </a:r>
          </a:p>
          <a:p>
            <a:pPr lvl="1">
              <a:buFont typeface="Arial" pitchFamily="34" charset="0"/>
              <a:buChar char="•"/>
            </a:pPr>
            <a:r>
              <a:rPr lang="en-US" dirty="0" smtClean="0"/>
              <a:t>4x UART</a:t>
            </a:r>
          </a:p>
          <a:p>
            <a:pPr lvl="1">
              <a:buFont typeface="Arial" pitchFamily="34" charset="0"/>
              <a:buChar char="•"/>
            </a:pPr>
            <a:r>
              <a:rPr lang="en-US" dirty="0" smtClean="0"/>
              <a:t>8x PWM</a:t>
            </a:r>
          </a:p>
          <a:p>
            <a:pPr lvl="1">
              <a:buFont typeface="Arial" pitchFamily="34" charset="0"/>
              <a:buChar char="•"/>
            </a:pPr>
            <a:r>
              <a:rPr lang="en-US" dirty="0" smtClean="0"/>
              <a:t>A/D Converter</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Using GPIO with Python(Cont.)</a:t>
            </a:r>
            <a:endParaRPr lang="en-US" dirty="0"/>
          </a:p>
        </p:txBody>
      </p:sp>
      <p:sp>
        <p:nvSpPr>
          <p:cNvPr id="3" name="Content Placeholder 2"/>
          <p:cNvSpPr>
            <a:spLocks noGrp="1"/>
          </p:cNvSpPr>
          <p:nvPr>
            <p:ph idx="1"/>
          </p:nvPr>
        </p:nvSpPr>
        <p:spPr>
          <a:xfrm>
            <a:off x="457200" y="1600201"/>
            <a:ext cx="8229600" cy="2286000"/>
          </a:xfrm>
        </p:spPr>
        <p:txBody>
          <a:bodyPr>
            <a:normAutofit fontScale="92500" lnSpcReduction="20000"/>
          </a:bodyPr>
          <a:lstStyle/>
          <a:p>
            <a:r>
              <a:rPr lang="en-US" dirty="0" smtClean="0"/>
              <a:t>Import the library using the command below</a:t>
            </a:r>
          </a:p>
          <a:p>
            <a:pPr>
              <a:buNone/>
            </a:pPr>
            <a:r>
              <a:rPr lang="en-US" dirty="0" smtClean="0"/>
              <a:t>	</a:t>
            </a:r>
            <a:r>
              <a:rPr lang="en-US" sz="1800" dirty="0" smtClean="0">
                <a:solidFill>
                  <a:schemeClr val="tx1">
                    <a:lumMod val="75000"/>
                    <a:lumOff val="25000"/>
                  </a:schemeClr>
                </a:solidFill>
                <a:latin typeface="Courier New" pitchFamily="49" charset="0"/>
                <a:cs typeface="Courier New" pitchFamily="49" charset="0"/>
              </a:rPr>
              <a:t>import </a:t>
            </a:r>
            <a:r>
              <a:rPr lang="en-US" sz="1800" dirty="0" err="1" smtClean="0">
                <a:solidFill>
                  <a:schemeClr val="tx1">
                    <a:lumMod val="75000"/>
                    <a:lumOff val="25000"/>
                  </a:schemeClr>
                </a:solidFill>
                <a:latin typeface="Courier New" pitchFamily="49" charset="0"/>
                <a:cs typeface="Courier New" pitchFamily="49" charset="0"/>
              </a:rPr>
              <a:t>Adafruit_BBIO.GPIO</a:t>
            </a:r>
            <a:r>
              <a:rPr lang="en-US" sz="1800" dirty="0" smtClean="0">
                <a:solidFill>
                  <a:schemeClr val="tx1">
                    <a:lumMod val="75000"/>
                    <a:lumOff val="25000"/>
                  </a:schemeClr>
                </a:solidFill>
                <a:latin typeface="Courier New" pitchFamily="49" charset="0"/>
                <a:cs typeface="Courier New" pitchFamily="49" charset="0"/>
              </a:rPr>
              <a:t> as GPIO</a:t>
            </a:r>
          </a:p>
          <a:p>
            <a:pPr>
              <a:buClr>
                <a:schemeClr val="tx1"/>
              </a:buClr>
            </a:pPr>
            <a:endParaRPr lang="en-US" dirty="0" smtClean="0">
              <a:solidFill>
                <a:schemeClr val="tx1">
                  <a:lumMod val="95000"/>
                  <a:lumOff val="5000"/>
                </a:schemeClr>
              </a:solidFill>
              <a:cs typeface="Courier New" pitchFamily="49" charset="0"/>
            </a:endParaRPr>
          </a:p>
          <a:p>
            <a:pPr>
              <a:buClr>
                <a:schemeClr val="tx1"/>
              </a:buClr>
            </a:pPr>
            <a:r>
              <a:rPr lang="en-US" dirty="0" smtClean="0">
                <a:solidFill>
                  <a:schemeClr val="tx1">
                    <a:lumMod val="95000"/>
                    <a:lumOff val="5000"/>
                  </a:schemeClr>
                </a:solidFill>
                <a:cs typeface="Courier New" pitchFamily="49" charset="0"/>
              </a:rPr>
              <a:t>You can access the channels by either referencing the pin “key” or the name.</a:t>
            </a:r>
          </a:p>
        </p:txBody>
      </p:sp>
      <p:sp>
        <p:nvSpPr>
          <p:cNvPr id="5" name="TextBox 4"/>
          <p:cNvSpPr txBox="1"/>
          <p:nvPr/>
        </p:nvSpPr>
        <p:spPr>
          <a:xfrm>
            <a:off x="228600" y="4343400"/>
            <a:ext cx="4419599" cy="2031325"/>
          </a:xfrm>
          <a:prstGeom prst="rect">
            <a:avLst/>
          </a:prstGeom>
          <a:noFill/>
          <a:ln>
            <a:solidFill>
              <a:schemeClr val="tx1">
                <a:lumMod val="50000"/>
                <a:lumOff val="50000"/>
              </a:schemeClr>
            </a:solidFill>
          </a:ln>
        </p:spPr>
        <p:txBody>
          <a:bodyPr wrap="square" rtlCol="0">
            <a:spAutoFit/>
          </a:bodyPr>
          <a:lstStyle/>
          <a:p>
            <a:pPr>
              <a:buClr>
                <a:schemeClr val="tx1"/>
              </a:buClr>
              <a:buNone/>
            </a:pPr>
            <a:r>
              <a:rPr lang="en-US" dirty="0" smtClean="0">
                <a:solidFill>
                  <a:schemeClr val="tx1">
                    <a:lumMod val="75000"/>
                    <a:lumOff val="25000"/>
                  </a:schemeClr>
                </a:solidFill>
                <a:latin typeface="Courier New" pitchFamily="49" charset="0"/>
                <a:cs typeface="Courier New" pitchFamily="49" charset="0"/>
              </a:rPr>
              <a:t>import </a:t>
            </a:r>
            <a:r>
              <a:rPr lang="en-US" dirty="0" err="1" smtClean="0">
                <a:solidFill>
                  <a:schemeClr val="tx1">
                    <a:lumMod val="75000"/>
                    <a:lumOff val="25000"/>
                  </a:schemeClr>
                </a:solidFill>
                <a:latin typeface="Courier New" pitchFamily="49" charset="0"/>
                <a:cs typeface="Courier New" pitchFamily="49" charset="0"/>
              </a:rPr>
              <a:t>Adafruit_BBIO.GPIO</a:t>
            </a:r>
            <a:r>
              <a:rPr lang="en-US" dirty="0" smtClean="0">
                <a:solidFill>
                  <a:schemeClr val="tx1">
                    <a:lumMod val="75000"/>
                    <a:lumOff val="25000"/>
                  </a:schemeClr>
                </a:solidFill>
                <a:latin typeface="Courier New" pitchFamily="49" charset="0"/>
                <a:cs typeface="Courier New" pitchFamily="49" charset="0"/>
              </a:rPr>
              <a:t> as GPIO </a:t>
            </a:r>
          </a:p>
          <a:p>
            <a:pPr>
              <a:buClr>
                <a:schemeClr val="tx1"/>
              </a:buClr>
              <a:buNone/>
            </a:pPr>
            <a:r>
              <a:rPr lang="en-US" dirty="0" smtClean="0">
                <a:solidFill>
                  <a:schemeClr val="tx1">
                    <a:lumMod val="75000"/>
                    <a:lumOff val="25000"/>
                  </a:schemeClr>
                </a:solidFill>
                <a:latin typeface="Courier New" pitchFamily="49" charset="0"/>
                <a:cs typeface="Courier New" pitchFamily="49" charset="0"/>
              </a:rPr>
              <a:t>	</a:t>
            </a:r>
          </a:p>
          <a:p>
            <a:pPr>
              <a:buClr>
                <a:schemeClr val="tx1"/>
              </a:buClr>
              <a:buNone/>
            </a:pPr>
            <a:r>
              <a:rPr lang="en-US" dirty="0" err="1" smtClean="0">
                <a:solidFill>
                  <a:schemeClr val="tx1">
                    <a:lumMod val="75000"/>
                    <a:lumOff val="25000"/>
                  </a:schemeClr>
                </a:solidFill>
                <a:latin typeface="Courier New" pitchFamily="49" charset="0"/>
                <a:cs typeface="Courier New" pitchFamily="49" charset="0"/>
              </a:rPr>
              <a:t>GPIO.setup</a:t>
            </a:r>
            <a:r>
              <a:rPr lang="en-US" dirty="0" smtClean="0">
                <a:solidFill>
                  <a:schemeClr val="tx1">
                    <a:lumMod val="75000"/>
                    <a:lumOff val="25000"/>
                  </a:schemeClr>
                </a:solidFill>
                <a:latin typeface="Courier New" pitchFamily="49" charset="0"/>
                <a:cs typeface="Courier New" pitchFamily="49" charset="0"/>
              </a:rPr>
              <a:t>(“P8_10”, GPIO.OUT)</a:t>
            </a:r>
          </a:p>
          <a:p>
            <a:pPr>
              <a:buClr>
                <a:schemeClr val="tx1"/>
              </a:buClr>
              <a:buNone/>
            </a:pPr>
            <a:r>
              <a:rPr lang="en-US" dirty="0" err="1" smtClean="0">
                <a:solidFill>
                  <a:schemeClr val="tx1">
                    <a:lumMod val="75000"/>
                    <a:lumOff val="25000"/>
                  </a:schemeClr>
                </a:solidFill>
                <a:latin typeface="Courier New" pitchFamily="49" charset="0"/>
                <a:cs typeface="Courier New" pitchFamily="49" charset="0"/>
              </a:rPr>
              <a:t>GPIO.output</a:t>
            </a:r>
            <a:r>
              <a:rPr lang="en-US" dirty="0" smtClean="0">
                <a:solidFill>
                  <a:schemeClr val="tx1">
                    <a:lumMod val="75000"/>
                    <a:lumOff val="25000"/>
                  </a:schemeClr>
                </a:solidFill>
                <a:latin typeface="Courier New" pitchFamily="49" charset="0"/>
                <a:cs typeface="Courier New" pitchFamily="49" charset="0"/>
              </a:rPr>
              <a:t>(“P8_10”, GPIO.HIGH)</a:t>
            </a:r>
          </a:p>
          <a:p>
            <a:pPr>
              <a:buClr>
                <a:schemeClr val="tx1"/>
              </a:buClr>
              <a:buNone/>
            </a:pPr>
            <a:endParaRPr lang="en-US" dirty="0" smtClean="0">
              <a:solidFill>
                <a:schemeClr val="tx1">
                  <a:lumMod val="50000"/>
                  <a:lumOff val="50000"/>
                </a:schemeClr>
              </a:solidFill>
              <a:latin typeface="Courier New" pitchFamily="49" charset="0"/>
              <a:cs typeface="Courier New" pitchFamily="49" charset="0"/>
            </a:endParaRPr>
          </a:p>
          <a:p>
            <a:endParaRPr lang="en-US" dirty="0"/>
          </a:p>
        </p:txBody>
      </p:sp>
      <p:sp>
        <p:nvSpPr>
          <p:cNvPr id="6" name="TextBox 5"/>
          <p:cNvSpPr txBox="1"/>
          <p:nvPr/>
        </p:nvSpPr>
        <p:spPr>
          <a:xfrm>
            <a:off x="4724400" y="4343400"/>
            <a:ext cx="4191000" cy="2031325"/>
          </a:xfrm>
          <a:prstGeom prst="rect">
            <a:avLst/>
          </a:prstGeom>
          <a:noFill/>
          <a:ln>
            <a:solidFill>
              <a:schemeClr val="tx1">
                <a:lumMod val="50000"/>
                <a:lumOff val="50000"/>
              </a:schemeClr>
            </a:solidFill>
          </a:ln>
        </p:spPr>
        <p:txBody>
          <a:bodyPr wrap="square" rtlCol="0">
            <a:spAutoFit/>
          </a:bodyPr>
          <a:lstStyle/>
          <a:p>
            <a:pPr>
              <a:buClr>
                <a:schemeClr val="tx1"/>
              </a:buClr>
              <a:buNone/>
            </a:pPr>
            <a:r>
              <a:rPr lang="en-US" dirty="0" err="1" smtClean="0">
                <a:solidFill>
                  <a:schemeClr val="tx1">
                    <a:lumMod val="75000"/>
                    <a:lumOff val="25000"/>
                  </a:schemeClr>
                </a:solidFill>
                <a:latin typeface="Courier New" pitchFamily="49" charset="0"/>
                <a:cs typeface="Courier New" pitchFamily="49" charset="0"/>
              </a:rPr>
              <a:t>GPIO.setup</a:t>
            </a:r>
            <a:r>
              <a:rPr lang="en-US" dirty="0" smtClean="0">
                <a:solidFill>
                  <a:schemeClr val="tx1">
                    <a:lumMod val="75000"/>
                    <a:lumOff val="25000"/>
                  </a:schemeClr>
                </a:solidFill>
                <a:latin typeface="Courier New" pitchFamily="49" charset="0"/>
                <a:cs typeface="Courier New" pitchFamily="49" charset="0"/>
              </a:rPr>
              <a:t>(“P8_14”, GPIO.IN)</a:t>
            </a:r>
          </a:p>
          <a:p>
            <a:pPr>
              <a:buClr>
                <a:schemeClr val="tx1"/>
              </a:buClr>
              <a:buNone/>
            </a:pPr>
            <a:endParaRPr lang="en-US" dirty="0" smtClean="0">
              <a:solidFill>
                <a:schemeClr val="tx1">
                  <a:lumMod val="75000"/>
                  <a:lumOff val="25000"/>
                </a:schemeClr>
              </a:solidFill>
              <a:latin typeface="Courier New" pitchFamily="49" charset="0"/>
              <a:cs typeface="Courier New" pitchFamily="49" charset="0"/>
            </a:endParaRPr>
          </a:p>
          <a:p>
            <a:pPr>
              <a:buClr>
                <a:schemeClr val="tx1"/>
              </a:buClr>
              <a:buNone/>
            </a:pPr>
            <a:r>
              <a:rPr lang="en-US" dirty="0" smtClean="0">
                <a:solidFill>
                  <a:schemeClr val="tx1">
                    <a:lumMod val="75000"/>
                    <a:lumOff val="25000"/>
                  </a:schemeClr>
                </a:solidFill>
                <a:latin typeface="Courier New" pitchFamily="49" charset="0"/>
                <a:cs typeface="Courier New" pitchFamily="49" charset="0"/>
              </a:rPr>
              <a:t>if </a:t>
            </a:r>
            <a:r>
              <a:rPr lang="en-US" dirty="0" err="1" smtClean="0">
                <a:solidFill>
                  <a:schemeClr val="tx1">
                    <a:lumMod val="75000"/>
                    <a:lumOff val="25000"/>
                  </a:schemeClr>
                </a:solidFill>
                <a:latin typeface="Courier New" pitchFamily="49" charset="0"/>
                <a:cs typeface="Courier New" pitchFamily="49" charset="0"/>
              </a:rPr>
              <a:t>GPIO.input</a:t>
            </a:r>
            <a:r>
              <a:rPr lang="en-US" dirty="0" smtClean="0">
                <a:solidFill>
                  <a:schemeClr val="tx1">
                    <a:lumMod val="75000"/>
                    <a:lumOff val="25000"/>
                  </a:schemeClr>
                </a:solidFill>
                <a:latin typeface="Courier New" pitchFamily="49" charset="0"/>
                <a:cs typeface="Courier New" pitchFamily="49" charset="0"/>
              </a:rPr>
              <a:t>(“P8_14”) : 	print(“HIGH”)</a:t>
            </a:r>
          </a:p>
          <a:p>
            <a:pPr>
              <a:buClr>
                <a:schemeClr val="tx1"/>
              </a:buClr>
              <a:buNone/>
            </a:pPr>
            <a:r>
              <a:rPr lang="en-US" dirty="0" smtClean="0">
                <a:solidFill>
                  <a:schemeClr val="tx1">
                    <a:lumMod val="75000"/>
                    <a:lumOff val="25000"/>
                  </a:schemeClr>
                </a:solidFill>
                <a:latin typeface="Courier New" pitchFamily="49" charset="0"/>
                <a:cs typeface="Courier New" pitchFamily="49" charset="0"/>
              </a:rPr>
              <a:t>else :</a:t>
            </a:r>
          </a:p>
          <a:p>
            <a:pPr>
              <a:buClr>
                <a:schemeClr val="tx1"/>
              </a:buClr>
              <a:buNone/>
            </a:pPr>
            <a:r>
              <a:rPr lang="en-US" dirty="0" smtClean="0">
                <a:solidFill>
                  <a:schemeClr val="tx1">
                    <a:lumMod val="75000"/>
                    <a:lumOff val="25000"/>
                  </a:schemeClr>
                </a:solidFill>
                <a:latin typeface="Courier New" pitchFamily="49" charset="0"/>
                <a:cs typeface="Courier New" pitchFamily="49" charset="0"/>
              </a:rPr>
              <a:t>	print(“LOW”)</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BeagleBone</a:t>
            </a:r>
            <a:r>
              <a:rPr lang="en-US" b="1" dirty="0" smtClean="0"/>
              <a:t> Generations</a:t>
            </a:r>
            <a:endParaRPr lang="en-US" b="1" dirty="0"/>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cstate="print"/>
          <a:srcRect/>
          <a:stretch>
            <a:fillRect/>
          </a:stretch>
        </p:blipFill>
        <p:spPr bwMode="auto">
          <a:xfrm>
            <a:off x="152400" y="1600200"/>
            <a:ext cx="878205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roduct_detail_black_lg.jpg"/>
          <p:cNvPicPr>
            <a:picLocks noChangeAspect="1"/>
          </p:cNvPicPr>
          <p:nvPr/>
        </p:nvPicPr>
        <p:blipFill>
          <a:blip r:embed="rId2" cstate="print"/>
          <a:stretch>
            <a:fillRect/>
          </a:stretch>
        </p:blipFill>
        <p:spPr>
          <a:xfrm>
            <a:off x="6002236" y="1143000"/>
            <a:ext cx="3141764" cy="4953000"/>
          </a:xfrm>
          <a:prstGeom prst="rect">
            <a:avLst/>
          </a:prstGeom>
        </p:spPr>
      </p:pic>
      <p:sp>
        <p:nvSpPr>
          <p:cNvPr id="2" name="Title 1"/>
          <p:cNvSpPr>
            <a:spLocks noGrp="1"/>
          </p:cNvSpPr>
          <p:nvPr>
            <p:ph type="title"/>
          </p:nvPr>
        </p:nvSpPr>
        <p:spPr>
          <a:xfrm>
            <a:off x="0" y="0"/>
            <a:ext cx="9144000" cy="1143000"/>
          </a:xfrm>
        </p:spPr>
        <p:txBody>
          <a:bodyPr>
            <a:normAutofit/>
          </a:bodyPr>
          <a:lstStyle/>
          <a:p>
            <a:r>
              <a:rPr lang="en-US" sz="3200" b="1" dirty="0" err="1" smtClean="0"/>
              <a:t>BeagleBone</a:t>
            </a:r>
            <a:r>
              <a:rPr lang="en-US" sz="3200" b="1" dirty="0" smtClean="0"/>
              <a:t> Black- Hardware</a:t>
            </a:r>
            <a:endParaRPr lang="en-US" sz="3200" b="1" dirty="0"/>
          </a:p>
        </p:txBody>
      </p:sp>
      <p:graphicFrame>
        <p:nvGraphicFramePr>
          <p:cNvPr id="10" name="Diagram 9"/>
          <p:cNvGraphicFramePr/>
          <p:nvPr/>
        </p:nvGraphicFramePr>
        <p:xfrm>
          <a:off x="304800" y="1066800"/>
          <a:ext cx="59436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x0marcom\Documents\2013\04_AS_Beaglebone Black v2\art\new board\IMG_5056_final new 4-11-13 outline sm.jpg"/>
          <p:cNvPicPr>
            <a:picLocks noChangeAspect="1" noChangeArrowheads="1"/>
          </p:cNvPicPr>
          <p:nvPr/>
        </p:nvPicPr>
        <p:blipFill>
          <a:blip r:embed="rId3" cstate="print"/>
          <a:srcRect/>
          <a:stretch>
            <a:fillRect/>
          </a:stretch>
        </p:blipFill>
        <p:spPr bwMode="auto">
          <a:xfrm>
            <a:off x="2227763" y="1351902"/>
            <a:ext cx="4124728" cy="3184553"/>
          </a:xfrm>
          <a:prstGeom prst="rect">
            <a:avLst/>
          </a:prstGeom>
          <a:noFill/>
        </p:spPr>
      </p:pic>
      <p:sp>
        <p:nvSpPr>
          <p:cNvPr id="2" name="Title 1"/>
          <p:cNvSpPr>
            <a:spLocks noGrp="1"/>
          </p:cNvSpPr>
          <p:nvPr>
            <p:ph type="title"/>
          </p:nvPr>
        </p:nvSpPr>
        <p:spPr>
          <a:xfrm>
            <a:off x="231775" y="142875"/>
            <a:ext cx="8458200" cy="923926"/>
          </a:xfrm>
        </p:spPr>
        <p:txBody>
          <a:bodyPr>
            <a:noAutofit/>
          </a:bodyPr>
          <a:lstStyle/>
          <a:p>
            <a:r>
              <a:rPr lang="en-US" sz="2400" dirty="0" smtClean="0"/>
              <a:t>BeagleBone Black </a:t>
            </a:r>
            <a:br>
              <a:rPr lang="en-US" sz="2400" dirty="0" smtClean="0"/>
            </a:br>
            <a:endParaRPr lang="en-US" sz="2400" dirty="0"/>
          </a:p>
        </p:txBody>
      </p:sp>
      <p:sp>
        <p:nvSpPr>
          <p:cNvPr id="6" name="TextBox 8"/>
          <p:cNvSpPr txBox="1">
            <a:spLocks noChangeArrowheads="1"/>
          </p:cNvSpPr>
          <p:nvPr/>
        </p:nvSpPr>
        <p:spPr bwMode="auto">
          <a:xfrm>
            <a:off x="3132735" y="5155746"/>
            <a:ext cx="68159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dirty="0">
                <a:solidFill>
                  <a:schemeClr val="bg1">
                    <a:lumMod val="50000"/>
                  </a:schemeClr>
                </a:solidFill>
              </a:rPr>
              <a:t>Boot </a:t>
            </a:r>
            <a:r>
              <a:rPr lang="en-US" dirty="0" smtClean="0">
                <a:solidFill>
                  <a:schemeClr val="bg1">
                    <a:lumMod val="50000"/>
                  </a:schemeClr>
                </a:solidFill>
              </a:rPr>
              <a:t/>
            </a:r>
            <a:br>
              <a:rPr lang="en-US" dirty="0" smtClean="0">
                <a:solidFill>
                  <a:schemeClr val="bg1">
                    <a:lumMod val="50000"/>
                  </a:schemeClr>
                </a:solidFill>
              </a:rPr>
            </a:br>
            <a:r>
              <a:rPr lang="en-US" dirty="0" smtClean="0">
                <a:solidFill>
                  <a:schemeClr val="bg1">
                    <a:lumMod val="50000"/>
                  </a:schemeClr>
                </a:solidFill>
              </a:rPr>
              <a:t>Button</a:t>
            </a:r>
            <a:endParaRPr lang="en-US" dirty="0">
              <a:solidFill>
                <a:schemeClr val="bg1">
                  <a:lumMod val="50000"/>
                </a:schemeClr>
              </a:solidFill>
            </a:endParaRPr>
          </a:p>
        </p:txBody>
      </p:sp>
      <p:sp>
        <p:nvSpPr>
          <p:cNvPr id="7" name="TextBox 9"/>
          <p:cNvSpPr txBox="1">
            <a:spLocks noChangeArrowheads="1"/>
          </p:cNvSpPr>
          <p:nvPr/>
        </p:nvSpPr>
        <p:spPr bwMode="auto">
          <a:xfrm>
            <a:off x="7157370" y="1516111"/>
            <a:ext cx="114165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chemeClr val="bg1">
                    <a:lumMod val="50000"/>
                  </a:schemeClr>
                </a:solidFill>
              </a:rPr>
              <a:t>Reset Button</a:t>
            </a:r>
          </a:p>
        </p:txBody>
      </p:sp>
      <p:sp>
        <p:nvSpPr>
          <p:cNvPr id="8" name="TextBox 10"/>
          <p:cNvSpPr txBox="1">
            <a:spLocks noChangeArrowheads="1"/>
          </p:cNvSpPr>
          <p:nvPr/>
        </p:nvSpPr>
        <p:spPr bwMode="auto">
          <a:xfrm>
            <a:off x="7167567" y="1281227"/>
            <a:ext cx="59503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chemeClr val="bg1">
                    <a:lumMod val="50000"/>
                  </a:schemeClr>
                </a:solidFill>
              </a:rPr>
              <a:t>LEDS</a:t>
            </a:r>
          </a:p>
        </p:txBody>
      </p:sp>
      <p:sp>
        <p:nvSpPr>
          <p:cNvPr id="9" name="TextBox 11"/>
          <p:cNvSpPr txBox="1">
            <a:spLocks noChangeArrowheads="1"/>
          </p:cNvSpPr>
          <p:nvPr/>
        </p:nvSpPr>
        <p:spPr bwMode="auto">
          <a:xfrm>
            <a:off x="284203" y="1039444"/>
            <a:ext cx="131959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10/100 Ethernet</a:t>
            </a:r>
          </a:p>
        </p:txBody>
      </p:sp>
      <p:sp>
        <p:nvSpPr>
          <p:cNvPr id="10" name="TextBox 12"/>
          <p:cNvSpPr txBox="1">
            <a:spLocks noChangeArrowheads="1"/>
          </p:cNvSpPr>
          <p:nvPr/>
        </p:nvSpPr>
        <p:spPr bwMode="auto">
          <a:xfrm>
            <a:off x="3922044" y="1277133"/>
            <a:ext cx="119182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dirty="0">
                <a:solidFill>
                  <a:schemeClr val="bg1">
                    <a:lumMod val="50000"/>
                  </a:schemeClr>
                </a:solidFill>
              </a:rPr>
              <a:t>DC </a:t>
            </a:r>
            <a:r>
              <a:rPr lang="en-US" dirty="0" smtClean="0">
                <a:solidFill>
                  <a:schemeClr val="bg1">
                    <a:lumMod val="50000"/>
                  </a:schemeClr>
                </a:solidFill>
              </a:rPr>
              <a:t>Power</a:t>
            </a:r>
            <a:endParaRPr lang="en-US" dirty="0">
              <a:solidFill>
                <a:schemeClr val="bg1">
                  <a:lumMod val="50000"/>
                </a:schemeClr>
              </a:solidFill>
            </a:endParaRPr>
          </a:p>
        </p:txBody>
      </p:sp>
      <p:sp>
        <p:nvSpPr>
          <p:cNvPr id="11" name="TextBox 13"/>
          <p:cNvSpPr txBox="1">
            <a:spLocks noChangeArrowheads="1"/>
          </p:cNvSpPr>
          <p:nvPr/>
        </p:nvSpPr>
        <p:spPr bwMode="auto">
          <a:xfrm>
            <a:off x="7148651" y="1770723"/>
            <a:ext cx="97975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r>
              <a:rPr lang="en-US" dirty="0">
                <a:solidFill>
                  <a:srgbClr val="0070C0"/>
                </a:solidFill>
              </a:rPr>
              <a:t>USB </a:t>
            </a:r>
            <a:r>
              <a:rPr lang="en-US" dirty="0" smtClean="0">
                <a:solidFill>
                  <a:srgbClr val="0070C0"/>
                </a:solidFill>
              </a:rPr>
              <a:t>Client</a:t>
            </a:r>
          </a:p>
        </p:txBody>
      </p:sp>
      <p:sp>
        <p:nvSpPr>
          <p:cNvPr id="12" name="TextBox 14"/>
          <p:cNvSpPr txBox="1">
            <a:spLocks noChangeArrowheads="1"/>
          </p:cNvSpPr>
          <p:nvPr/>
        </p:nvSpPr>
        <p:spPr bwMode="auto">
          <a:xfrm>
            <a:off x="3270540" y="1485535"/>
            <a:ext cx="66396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Serial </a:t>
            </a:r>
            <a:r>
              <a:rPr lang="en-US" dirty="0" smtClean="0">
                <a:solidFill>
                  <a:srgbClr val="0070C0"/>
                </a:solidFill>
              </a:rPr>
              <a:t/>
            </a:r>
            <a:br>
              <a:rPr lang="en-US" dirty="0" smtClean="0">
                <a:solidFill>
                  <a:srgbClr val="0070C0"/>
                </a:solidFill>
              </a:rPr>
            </a:br>
            <a:r>
              <a:rPr lang="en-US" dirty="0" smtClean="0">
                <a:solidFill>
                  <a:srgbClr val="0070C0"/>
                </a:solidFill>
              </a:rPr>
              <a:t>Debug</a:t>
            </a:r>
            <a:endParaRPr lang="en-US" dirty="0">
              <a:solidFill>
                <a:srgbClr val="0070C0"/>
              </a:solidFill>
            </a:endParaRPr>
          </a:p>
        </p:txBody>
      </p:sp>
      <p:sp>
        <p:nvSpPr>
          <p:cNvPr id="13" name="TextBox 15"/>
          <p:cNvSpPr txBox="1">
            <a:spLocks noChangeArrowheads="1"/>
          </p:cNvSpPr>
          <p:nvPr/>
        </p:nvSpPr>
        <p:spPr bwMode="auto">
          <a:xfrm>
            <a:off x="317453" y="1421235"/>
            <a:ext cx="89319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USB Host</a:t>
            </a:r>
          </a:p>
        </p:txBody>
      </p:sp>
      <p:sp>
        <p:nvSpPr>
          <p:cNvPr id="14" name="TextBox 16"/>
          <p:cNvSpPr txBox="1">
            <a:spLocks noChangeArrowheads="1"/>
          </p:cNvSpPr>
          <p:nvPr/>
        </p:nvSpPr>
        <p:spPr bwMode="auto">
          <a:xfrm>
            <a:off x="329363" y="2840488"/>
            <a:ext cx="99578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a:solidFill>
                  <a:srgbClr val="0070C0"/>
                </a:solidFill>
              </a:rPr>
              <a:t>microHDMI</a:t>
            </a:r>
          </a:p>
        </p:txBody>
      </p:sp>
      <p:sp>
        <p:nvSpPr>
          <p:cNvPr id="15" name="TextBox 17"/>
          <p:cNvSpPr txBox="1">
            <a:spLocks noChangeArrowheads="1"/>
          </p:cNvSpPr>
          <p:nvPr/>
        </p:nvSpPr>
        <p:spPr bwMode="auto">
          <a:xfrm>
            <a:off x="297947" y="4098462"/>
            <a:ext cx="1609874"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lnSpc>
                <a:spcPct val="90000"/>
              </a:lnSpc>
            </a:pPr>
            <a:r>
              <a:rPr lang="en-US" dirty="0" smtClean="0">
                <a:solidFill>
                  <a:srgbClr val="0070C0"/>
                </a:solidFill>
              </a:rPr>
              <a:t>microSD</a:t>
            </a:r>
          </a:p>
          <a:p>
            <a:pPr eaLnBrk="1" hangingPunct="1">
              <a:lnSpc>
                <a:spcPct val="90000"/>
              </a:lnSpc>
            </a:pPr>
            <a:r>
              <a:rPr lang="en-US" b="0" dirty="0" smtClean="0">
                <a:solidFill>
                  <a:schemeClr val="tx1">
                    <a:lumMod val="65000"/>
                    <a:lumOff val="35000"/>
                  </a:schemeClr>
                </a:solidFill>
              </a:rPr>
              <a:t>Expansion slot for additional storage </a:t>
            </a:r>
            <a:endParaRPr lang="en-US" b="0" dirty="0">
              <a:solidFill>
                <a:schemeClr val="tx1">
                  <a:lumMod val="65000"/>
                  <a:lumOff val="35000"/>
                </a:schemeClr>
              </a:solidFill>
            </a:endParaRPr>
          </a:p>
        </p:txBody>
      </p:sp>
      <p:sp>
        <p:nvSpPr>
          <p:cNvPr id="19" name="TextBox 21"/>
          <p:cNvSpPr txBox="1">
            <a:spLocks noChangeArrowheads="1"/>
          </p:cNvSpPr>
          <p:nvPr/>
        </p:nvSpPr>
        <p:spPr bwMode="auto">
          <a:xfrm>
            <a:off x="7190972" y="2740455"/>
            <a:ext cx="1591782" cy="2640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tx2"/>
                </a:solidFill>
              </a:rPr>
              <a:t>2GB on-board storage using </a:t>
            </a:r>
            <a:r>
              <a:rPr lang="en-US" dirty="0" err="1" smtClean="0">
                <a:solidFill>
                  <a:schemeClr val="tx2"/>
                </a:solidFill>
              </a:rPr>
              <a:t>eMMC</a:t>
            </a:r>
            <a:endParaRPr lang="en-US" dirty="0" smtClean="0">
              <a:solidFill>
                <a:schemeClr val="tx2"/>
              </a:solidFill>
            </a:endParaRPr>
          </a:p>
          <a:p>
            <a:pPr marL="115888" indent="-115888" eaLnBrk="1" hangingPunct="1">
              <a:lnSpc>
                <a:spcPct val="90000"/>
              </a:lnSpc>
              <a:buFont typeface="Arial" pitchFamily="34" charset="0"/>
              <a:buChar char="•"/>
            </a:pPr>
            <a:r>
              <a:rPr lang="en-US" b="0" dirty="0" smtClean="0">
                <a:solidFill>
                  <a:schemeClr val="tx1">
                    <a:lumMod val="65000"/>
                    <a:lumOff val="35000"/>
                  </a:schemeClr>
                </a:solidFill>
              </a:rPr>
              <a:t>Pre-loaded with Ångström Linux Distribution </a:t>
            </a:r>
          </a:p>
          <a:p>
            <a:pPr marL="115888" indent="-115888" eaLnBrk="1" hangingPunct="1">
              <a:lnSpc>
                <a:spcPct val="90000"/>
              </a:lnSpc>
              <a:buFont typeface="Arial" pitchFamily="34" charset="0"/>
              <a:buChar char="•"/>
            </a:pPr>
            <a:r>
              <a:rPr lang="en-US" b="0" dirty="0" smtClean="0">
                <a:solidFill>
                  <a:schemeClr val="tx1">
                    <a:lumMod val="65000"/>
                    <a:lumOff val="35000"/>
                  </a:schemeClr>
                </a:solidFill>
              </a:rPr>
              <a:t>8-bit bus accelerates performance</a:t>
            </a:r>
          </a:p>
          <a:p>
            <a:pPr marL="115888" indent="-115888" eaLnBrk="1" hangingPunct="1">
              <a:lnSpc>
                <a:spcPct val="90000"/>
              </a:lnSpc>
              <a:buFont typeface="Arial" pitchFamily="34" charset="0"/>
              <a:buChar char="•"/>
            </a:pPr>
            <a:r>
              <a:rPr lang="en-US" b="0" dirty="0" smtClean="0">
                <a:solidFill>
                  <a:schemeClr val="tx1">
                    <a:lumMod val="65000"/>
                    <a:lumOff val="35000"/>
                  </a:schemeClr>
                </a:solidFill>
              </a:rPr>
              <a:t>Frees the microSD slot to be used for additional storage </a:t>
            </a:r>
            <a:br>
              <a:rPr lang="en-US" b="0" dirty="0" smtClean="0">
                <a:solidFill>
                  <a:schemeClr val="tx1">
                    <a:lumMod val="65000"/>
                    <a:lumOff val="35000"/>
                  </a:schemeClr>
                </a:solidFill>
              </a:rPr>
            </a:br>
            <a:r>
              <a:rPr lang="en-US" b="0" dirty="0" smtClean="0">
                <a:solidFill>
                  <a:schemeClr val="tx1">
                    <a:lumMod val="65000"/>
                    <a:lumOff val="35000"/>
                  </a:schemeClr>
                </a:solidFill>
              </a:rPr>
              <a:t>for a less expensive solution than SD cards</a:t>
            </a:r>
            <a:endParaRPr lang="en-US" b="0" dirty="0">
              <a:solidFill>
                <a:schemeClr val="tx1">
                  <a:lumMod val="65000"/>
                  <a:lumOff val="35000"/>
                </a:schemeClr>
              </a:solidFill>
            </a:endParaRPr>
          </a:p>
        </p:txBody>
      </p:sp>
      <p:sp>
        <p:nvSpPr>
          <p:cNvPr id="20" name="TextBox 22"/>
          <p:cNvSpPr txBox="1">
            <a:spLocks noChangeArrowheads="1"/>
          </p:cNvSpPr>
          <p:nvPr/>
        </p:nvSpPr>
        <p:spPr bwMode="auto">
          <a:xfrm>
            <a:off x="5971555" y="3130192"/>
            <a:ext cx="119623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tx2"/>
                </a:solidFill>
              </a:rPr>
              <a:t>1 GHz Sitara AM335x ARM</a:t>
            </a:r>
            <a:r>
              <a:rPr lang="en-US" baseline="30000" dirty="0" smtClean="0">
                <a:solidFill>
                  <a:schemeClr val="tx2"/>
                </a:solidFill>
              </a:rPr>
              <a:t>®</a:t>
            </a:r>
            <a:r>
              <a:rPr lang="en-US" dirty="0" smtClean="0">
                <a:solidFill>
                  <a:schemeClr val="tx2"/>
                </a:solidFill>
              </a:rPr>
              <a:t> Cortex™-A8 processor</a:t>
            </a:r>
            <a:endParaRPr lang="en-US" dirty="0">
              <a:solidFill>
                <a:schemeClr val="tx2"/>
              </a:solidFill>
            </a:endParaRPr>
          </a:p>
        </p:txBody>
      </p:sp>
      <p:cxnSp>
        <p:nvCxnSpPr>
          <p:cNvPr id="25" name="Straight Arrow Connector 24"/>
          <p:cNvCxnSpPr/>
          <p:nvPr/>
        </p:nvCxnSpPr>
        <p:spPr>
          <a:xfrm flipV="1">
            <a:off x="5805580" y="2011740"/>
            <a:ext cx="7309" cy="95"/>
          </a:xfrm>
          <a:prstGeom prst="straightConnector1">
            <a:avLst/>
          </a:prstGeom>
          <a:ln w="19050">
            <a:solidFill>
              <a:srgbClr val="FF0000">
                <a:alpha val="48000"/>
              </a:srgbClr>
            </a:solidFill>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85732" y="1192192"/>
            <a:ext cx="3979528" cy="447114"/>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Freeform 48"/>
          <p:cNvSpPr/>
          <p:nvPr/>
        </p:nvSpPr>
        <p:spPr>
          <a:xfrm>
            <a:off x="1157469" y="1562582"/>
            <a:ext cx="1585730" cy="1677328"/>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Freeform 49"/>
          <p:cNvSpPr/>
          <p:nvPr/>
        </p:nvSpPr>
        <p:spPr>
          <a:xfrm>
            <a:off x="1273215" y="2974621"/>
            <a:ext cx="1317276" cy="1007687"/>
          </a:xfrm>
          <a:custGeom>
            <a:avLst/>
            <a:gdLst>
              <a:gd name="connsiteX0" fmla="*/ 0 w 1127343"/>
              <a:gd name="connsiteY0" fmla="*/ 0 h 2880986"/>
              <a:gd name="connsiteX1" fmla="*/ 237995 w 1127343"/>
              <a:gd name="connsiteY1" fmla="*/ 0 h 2880986"/>
              <a:gd name="connsiteX2" fmla="*/ 250521 w 1127343"/>
              <a:gd name="connsiteY2" fmla="*/ 2880986 h 2880986"/>
              <a:gd name="connsiteX3" fmla="*/ 1127343 w 1127343"/>
              <a:gd name="connsiteY3" fmla="*/ 2880986 h 2880986"/>
            </a:gdLst>
            <a:ahLst/>
            <a:cxnLst>
              <a:cxn ang="0">
                <a:pos x="connsiteX0" y="connsiteY0"/>
              </a:cxn>
              <a:cxn ang="0">
                <a:pos x="connsiteX1" y="connsiteY1"/>
              </a:cxn>
              <a:cxn ang="0">
                <a:pos x="connsiteX2" y="connsiteY2"/>
              </a:cxn>
              <a:cxn ang="0">
                <a:pos x="connsiteX3" y="connsiteY3"/>
              </a:cxn>
            </a:cxnLst>
            <a:rect l="l" t="t" r="r" b="b"/>
            <a:pathLst>
              <a:path w="1127343" h="2880986">
                <a:moveTo>
                  <a:pt x="0" y="0"/>
                </a:moveTo>
                <a:lnTo>
                  <a:pt x="237995" y="0"/>
                </a:lnTo>
                <a:cubicBezTo>
                  <a:pt x="242170" y="960329"/>
                  <a:pt x="246346" y="1920657"/>
                  <a:pt x="250521" y="2880986"/>
                </a:cubicBezTo>
                <a:lnTo>
                  <a:pt x="1127343" y="2880986"/>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21"/>
          <p:cNvSpPr txBox="1">
            <a:spLocks noChangeArrowheads="1"/>
          </p:cNvSpPr>
          <p:nvPr/>
        </p:nvSpPr>
        <p:spPr bwMode="auto">
          <a:xfrm>
            <a:off x="325892" y="1624934"/>
            <a:ext cx="1278765"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Easily connects to almost any everyday device such </a:t>
            </a:r>
            <a:br>
              <a:rPr lang="en-US" b="0" dirty="0" smtClean="0">
                <a:solidFill>
                  <a:schemeClr val="tx1">
                    <a:lumMod val="65000"/>
                    <a:lumOff val="35000"/>
                  </a:schemeClr>
                </a:solidFill>
              </a:rPr>
            </a:br>
            <a:r>
              <a:rPr lang="en-US" b="0" dirty="0" smtClean="0">
                <a:solidFill>
                  <a:schemeClr val="tx1">
                    <a:lumMod val="65000"/>
                    <a:lumOff val="35000"/>
                  </a:schemeClr>
                </a:solidFill>
              </a:rPr>
              <a:t>as mouse </a:t>
            </a:r>
            <a:br>
              <a:rPr lang="en-US" b="0" dirty="0" smtClean="0">
                <a:solidFill>
                  <a:schemeClr val="tx1">
                    <a:lumMod val="65000"/>
                    <a:lumOff val="35000"/>
                  </a:schemeClr>
                </a:solidFill>
              </a:rPr>
            </a:br>
            <a:r>
              <a:rPr lang="en-US" b="0" dirty="0" smtClean="0">
                <a:solidFill>
                  <a:schemeClr val="tx1">
                    <a:lumMod val="65000"/>
                    <a:lumOff val="35000"/>
                  </a:schemeClr>
                </a:solidFill>
              </a:rPr>
              <a:t>or keyboard</a:t>
            </a:r>
            <a:endParaRPr lang="en-US" b="0" dirty="0">
              <a:solidFill>
                <a:schemeClr val="tx1">
                  <a:lumMod val="65000"/>
                  <a:lumOff val="35000"/>
                </a:schemeClr>
              </a:solidFill>
            </a:endParaRPr>
          </a:p>
        </p:txBody>
      </p:sp>
      <p:sp>
        <p:nvSpPr>
          <p:cNvPr id="60" name="TextBox 21"/>
          <p:cNvSpPr txBox="1">
            <a:spLocks noChangeArrowheads="1"/>
          </p:cNvSpPr>
          <p:nvPr/>
        </p:nvSpPr>
        <p:spPr bwMode="auto">
          <a:xfrm>
            <a:off x="287688" y="4743919"/>
            <a:ext cx="184845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tx2"/>
                </a:solidFill>
              </a:rPr>
              <a:t>512MB DDR3</a:t>
            </a:r>
            <a:endParaRPr lang="en-US" b="0" dirty="0" smtClean="0">
              <a:solidFill>
                <a:schemeClr val="tx2">
                  <a:lumMod val="60000"/>
                  <a:lumOff val="40000"/>
                </a:schemeClr>
              </a:solidFill>
            </a:endParaRPr>
          </a:p>
          <a:p>
            <a:pPr eaLnBrk="1" hangingPunct="1"/>
            <a:r>
              <a:rPr lang="en-US" b="0" dirty="0" smtClean="0">
                <a:solidFill>
                  <a:schemeClr val="tx1">
                    <a:lumMod val="65000"/>
                    <a:lumOff val="35000"/>
                  </a:schemeClr>
                </a:solidFill>
              </a:rPr>
              <a:t>Faster, lower power  RAM for </a:t>
            </a:r>
            <a:br>
              <a:rPr lang="en-US" b="0" dirty="0" smtClean="0">
                <a:solidFill>
                  <a:schemeClr val="tx1">
                    <a:lumMod val="65000"/>
                    <a:lumOff val="35000"/>
                  </a:schemeClr>
                </a:solidFill>
              </a:rPr>
            </a:br>
            <a:r>
              <a:rPr lang="en-US" b="0" dirty="0" smtClean="0">
                <a:solidFill>
                  <a:schemeClr val="tx1">
                    <a:lumMod val="65000"/>
                    <a:lumOff val="35000"/>
                  </a:schemeClr>
                </a:solidFill>
              </a:rPr>
              <a:t>enhanced user-friendly experience</a:t>
            </a:r>
            <a:endParaRPr lang="en-US" b="0" dirty="0">
              <a:solidFill>
                <a:schemeClr val="tx1">
                  <a:lumMod val="65000"/>
                  <a:lumOff val="35000"/>
                </a:schemeClr>
              </a:solidFill>
            </a:endParaRPr>
          </a:p>
        </p:txBody>
      </p:sp>
      <p:sp>
        <p:nvSpPr>
          <p:cNvPr id="72" name="Freeform 71"/>
          <p:cNvSpPr/>
          <p:nvPr/>
        </p:nvSpPr>
        <p:spPr>
          <a:xfrm rot="5400000">
            <a:off x="1586058" y="3153450"/>
            <a:ext cx="1513200" cy="1907392"/>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7" name="Straight Arrow Connector 76"/>
          <p:cNvCxnSpPr/>
          <p:nvPr/>
        </p:nvCxnSpPr>
        <p:spPr>
          <a:xfrm flipH="1">
            <a:off x="4243385" y="3253325"/>
            <a:ext cx="1765125" cy="0"/>
          </a:xfrm>
          <a:prstGeom prst="straightConnector1">
            <a:avLst/>
          </a:prstGeom>
          <a:ln w="19050">
            <a:solidFill>
              <a:schemeClr val="tx2"/>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9" name="TextBox 21"/>
          <p:cNvSpPr txBox="1">
            <a:spLocks noChangeArrowheads="1"/>
          </p:cNvSpPr>
          <p:nvPr/>
        </p:nvSpPr>
        <p:spPr bwMode="auto">
          <a:xfrm>
            <a:off x="5968357" y="4060249"/>
            <a:ext cx="122448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Provides a more advanced user interface and up to 150% better performance than ARM11</a:t>
            </a:r>
            <a:endParaRPr lang="en-US" b="0" dirty="0">
              <a:solidFill>
                <a:schemeClr val="tx1">
                  <a:lumMod val="65000"/>
                  <a:lumOff val="35000"/>
                </a:schemeClr>
              </a:solidFill>
            </a:endParaRPr>
          </a:p>
        </p:txBody>
      </p:sp>
      <p:sp>
        <p:nvSpPr>
          <p:cNvPr id="37" name="TextBox 21"/>
          <p:cNvSpPr txBox="1">
            <a:spLocks noChangeArrowheads="1"/>
          </p:cNvSpPr>
          <p:nvPr/>
        </p:nvSpPr>
        <p:spPr bwMode="auto">
          <a:xfrm>
            <a:off x="324197" y="3032995"/>
            <a:ext cx="111426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Connect directly to monitors </a:t>
            </a:r>
            <a:br>
              <a:rPr lang="en-US" b="0" dirty="0" smtClean="0">
                <a:solidFill>
                  <a:schemeClr val="tx1">
                    <a:lumMod val="65000"/>
                    <a:lumOff val="35000"/>
                  </a:schemeClr>
                </a:solidFill>
              </a:rPr>
            </a:br>
            <a:r>
              <a:rPr lang="en-US" b="0" dirty="0" smtClean="0">
                <a:solidFill>
                  <a:schemeClr val="tx1">
                    <a:lumMod val="65000"/>
                    <a:lumOff val="35000"/>
                  </a:schemeClr>
                </a:solidFill>
              </a:rPr>
              <a:t>and TVs</a:t>
            </a:r>
            <a:endParaRPr lang="en-US" b="0" dirty="0">
              <a:solidFill>
                <a:schemeClr val="tx1">
                  <a:lumMod val="65000"/>
                  <a:lumOff val="35000"/>
                </a:schemeClr>
              </a:solidFill>
            </a:endParaRPr>
          </a:p>
        </p:txBody>
      </p:sp>
      <p:sp>
        <p:nvSpPr>
          <p:cNvPr id="61" name="TextBox 21"/>
          <p:cNvSpPr txBox="1">
            <a:spLocks noChangeArrowheads="1"/>
          </p:cNvSpPr>
          <p:nvPr/>
        </p:nvSpPr>
        <p:spPr bwMode="auto">
          <a:xfrm>
            <a:off x="7160226" y="1960929"/>
            <a:ext cx="174070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b="0" dirty="0" smtClean="0">
                <a:solidFill>
                  <a:schemeClr val="tx1">
                    <a:lumMod val="65000"/>
                    <a:lumOff val="35000"/>
                  </a:schemeClr>
                </a:solidFill>
              </a:rPr>
              <a:t>Development interface and directly powers board from PC</a:t>
            </a:r>
          </a:p>
        </p:txBody>
      </p:sp>
      <p:sp>
        <p:nvSpPr>
          <p:cNvPr id="64" name="Freeform 63"/>
          <p:cNvSpPr/>
          <p:nvPr/>
        </p:nvSpPr>
        <p:spPr>
          <a:xfrm>
            <a:off x="4790108" y="3594894"/>
            <a:ext cx="313613" cy="281782"/>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0" name="Straight Arrow Connector 69"/>
          <p:cNvCxnSpPr/>
          <p:nvPr/>
        </p:nvCxnSpPr>
        <p:spPr>
          <a:xfrm flipV="1">
            <a:off x="3487713" y="4148208"/>
            <a:ext cx="0" cy="985413"/>
          </a:xfrm>
          <a:prstGeom prst="straightConnector1">
            <a:avLst/>
          </a:pr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73" name="TextBox 16"/>
          <p:cNvSpPr txBox="1">
            <a:spLocks noChangeArrowheads="1"/>
          </p:cNvSpPr>
          <p:nvPr/>
        </p:nvSpPr>
        <p:spPr bwMode="auto">
          <a:xfrm>
            <a:off x="4214964" y="3845625"/>
            <a:ext cx="1790435"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algn="ctr" eaLnBrk="1" hangingPunct="1">
              <a:lnSpc>
                <a:spcPct val="90000"/>
              </a:lnSpc>
            </a:pPr>
            <a:r>
              <a:rPr lang="en-US" dirty="0" smtClean="0">
                <a:solidFill>
                  <a:srgbClr val="0070C0"/>
                </a:solidFill>
              </a:rPr>
              <a:t>Expansion</a:t>
            </a:r>
            <a:br>
              <a:rPr lang="en-US" dirty="0" smtClean="0">
                <a:solidFill>
                  <a:srgbClr val="0070C0"/>
                </a:solidFill>
              </a:rPr>
            </a:br>
            <a:r>
              <a:rPr lang="en-US" dirty="0" smtClean="0">
                <a:solidFill>
                  <a:srgbClr val="0070C0"/>
                </a:solidFill>
              </a:rPr>
              <a:t>headers</a:t>
            </a:r>
            <a:endParaRPr lang="en-US" dirty="0">
              <a:solidFill>
                <a:srgbClr val="0070C0"/>
              </a:solidFill>
            </a:endParaRPr>
          </a:p>
        </p:txBody>
      </p:sp>
      <p:sp>
        <p:nvSpPr>
          <p:cNvPr id="74" name="TextBox 21"/>
          <p:cNvSpPr txBox="1">
            <a:spLocks noChangeArrowheads="1"/>
          </p:cNvSpPr>
          <p:nvPr/>
        </p:nvSpPr>
        <p:spPr bwMode="auto">
          <a:xfrm>
            <a:off x="4279629" y="4169526"/>
            <a:ext cx="1919111" cy="1818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lnSpc>
                <a:spcPct val="85000"/>
              </a:lnSpc>
            </a:pPr>
            <a:r>
              <a:rPr lang="en-US" b="0" dirty="0" smtClean="0">
                <a:solidFill>
                  <a:schemeClr val="tx1">
                    <a:lumMod val="65000"/>
                    <a:lumOff val="35000"/>
                  </a:schemeClr>
                </a:solidFill>
              </a:rPr>
              <a:t>Enable cape hardware and include:</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65 digital I/O</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7 analog</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4 serial</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2 SPI</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2 I2C</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8 PWMs</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4 timers</a:t>
            </a:r>
          </a:p>
          <a:p>
            <a:pPr marL="111125" indent="-111125" eaLnBrk="1" hangingPunct="1">
              <a:lnSpc>
                <a:spcPct val="85000"/>
              </a:lnSpc>
              <a:buFont typeface="Arial" pitchFamily="34" charset="0"/>
              <a:buChar char="•"/>
            </a:pPr>
            <a:r>
              <a:rPr lang="en-US" b="0" dirty="0" smtClean="0">
                <a:solidFill>
                  <a:schemeClr val="tx1">
                    <a:lumMod val="65000"/>
                    <a:lumOff val="35000"/>
                  </a:schemeClr>
                </a:solidFill>
              </a:rPr>
              <a:t>And much much more!</a:t>
            </a:r>
          </a:p>
          <a:p>
            <a:pPr eaLnBrk="1" hangingPunct="1">
              <a:lnSpc>
                <a:spcPct val="85000"/>
              </a:lnSpc>
            </a:pPr>
            <a:endParaRPr lang="en-US" b="0" dirty="0" smtClean="0">
              <a:solidFill>
                <a:schemeClr val="tx1">
                  <a:lumMod val="65000"/>
                  <a:lumOff val="35000"/>
                </a:schemeClr>
              </a:solidFill>
            </a:endParaRPr>
          </a:p>
        </p:txBody>
      </p:sp>
      <p:cxnSp>
        <p:nvCxnSpPr>
          <p:cNvPr id="42" name="Straight Arrow Connector 41"/>
          <p:cNvCxnSpPr/>
          <p:nvPr/>
        </p:nvCxnSpPr>
        <p:spPr>
          <a:xfrm flipV="1">
            <a:off x="3563882" y="1933221"/>
            <a:ext cx="0" cy="471900"/>
          </a:xfrm>
          <a:prstGeom prst="straightConnector1">
            <a:avLst/>
          </a:pr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77145" y="4219842"/>
            <a:ext cx="1855420" cy="0"/>
          </a:xfrm>
          <a:prstGeom prst="straightConnector1">
            <a:avLst/>
          </a:pr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rot="5400000" flipH="1" flipV="1">
            <a:off x="5976144" y="1847054"/>
            <a:ext cx="214487" cy="2255133"/>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Freeform 54"/>
          <p:cNvSpPr/>
          <p:nvPr/>
        </p:nvSpPr>
        <p:spPr>
          <a:xfrm rot="5400000" flipH="1" flipV="1">
            <a:off x="6123119" y="1666647"/>
            <a:ext cx="1110880" cy="1064796"/>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Freeform 55"/>
          <p:cNvSpPr/>
          <p:nvPr/>
        </p:nvSpPr>
        <p:spPr>
          <a:xfrm rot="5400000" flipH="1" flipV="1">
            <a:off x="6079944" y="1420449"/>
            <a:ext cx="1127775" cy="1134245"/>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Freeform 56"/>
          <p:cNvSpPr/>
          <p:nvPr/>
        </p:nvSpPr>
        <p:spPr>
          <a:xfrm rot="5400000" flipH="1" flipV="1">
            <a:off x="5798195" y="1206261"/>
            <a:ext cx="1455237" cy="1370278"/>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TextBox 10"/>
          <p:cNvSpPr txBox="1">
            <a:spLocks noChangeArrowheads="1"/>
          </p:cNvSpPr>
          <p:nvPr/>
        </p:nvSpPr>
        <p:spPr bwMode="auto">
          <a:xfrm>
            <a:off x="7165797" y="1040752"/>
            <a:ext cx="143421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200" b="1">
                <a:solidFill>
                  <a:srgbClr val="FF0000"/>
                </a:solidFill>
                <a:latin typeface="Arial" charset="0"/>
                <a:ea typeface="ＭＳ Ｐゴシック" charset="0"/>
                <a:cs typeface="ＭＳ Ｐゴシック" charset="0"/>
              </a:defRPr>
            </a:lvl1pPr>
            <a:lvl2pPr marL="742950" indent="-285750" eaLnBrk="0" hangingPunct="0">
              <a:defRPr sz="1200" b="1">
                <a:solidFill>
                  <a:srgbClr val="FF0000"/>
                </a:solidFill>
                <a:latin typeface="Arial" charset="0"/>
                <a:ea typeface="ＭＳ Ｐゴシック" charset="0"/>
              </a:defRPr>
            </a:lvl2pPr>
            <a:lvl3pPr marL="1143000" indent="-228600" eaLnBrk="0" hangingPunct="0">
              <a:defRPr sz="1200" b="1">
                <a:solidFill>
                  <a:srgbClr val="FF0000"/>
                </a:solidFill>
                <a:latin typeface="Arial" charset="0"/>
                <a:ea typeface="ＭＳ Ｐゴシック" charset="0"/>
              </a:defRPr>
            </a:lvl3pPr>
            <a:lvl4pPr marL="1600200" indent="-228600" eaLnBrk="0" hangingPunct="0">
              <a:defRPr sz="1200" b="1">
                <a:solidFill>
                  <a:srgbClr val="FF0000"/>
                </a:solidFill>
                <a:latin typeface="Arial" charset="0"/>
                <a:ea typeface="ＭＳ Ｐゴシック" charset="0"/>
              </a:defRPr>
            </a:lvl4pPr>
            <a:lvl5pPr marL="2057400" indent="-228600" eaLnBrk="0" hangingPunct="0">
              <a:defRPr sz="1200" b="1">
                <a:solidFill>
                  <a:srgbClr val="FF0000"/>
                </a:solidFill>
                <a:latin typeface="Arial" charset="0"/>
                <a:ea typeface="ＭＳ Ｐゴシック" charset="0"/>
              </a:defRPr>
            </a:lvl5pPr>
            <a:lvl6pPr marL="2514600" indent="-228600" algn="ctr" eaLnBrk="0" fontAlgn="base" hangingPunct="0">
              <a:spcBef>
                <a:spcPct val="50000"/>
              </a:spcBef>
              <a:spcAft>
                <a:spcPct val="0"/>
              </a:spcAft>
              <a:defRPr sz="1200" b="1">
                <a:solidFill>
                  <a:srgbClr val="FF0000"/>
                </a:solidFill>
                <a:latin typeface="Arial" charset="0"/>
                <a:ea typeface="ＭＳ Ｐゴシック" charset="0"/>
              </a:defRPr>
            </a:lvl6pPr>
            <a:lvl7pPr marL="2971800" indent="-228600" algn="ctr" eaLnBrk="0" fontAlgn="base" hangingPunct="0">
              <a:spcBef>
                <a:spcPct val="50000"/>
              </a:spcBef>
              <a:spcAft>
                <a:spcPct val="0"/>
              </a:spcAft>
              <a:defRPr sz="1200" b="1">
                <a:solidFill>
                  <a:srgbClr val="FF0000"/>
                </a:solidFill>
                <a:latin typeface="Arial" charset="0"/>
                <a:ea typeface="ＭＳ Ｐゴシック" charset="0"/>
              </a:defRPr>
            </a:lvl7pPr>
            <a:lvl8pPr marL="3429000" indent="-228600" algn="ctr" eaLnBrk="0" fontAlgn="base" hangingPunct="0">
              <a:spcBef>
                <a:spcPct val="50000"/>
              </a:spcBef>
              <a:spcAft>
                <a:spcPct val="0"/>
              </a:spcAft>
              <a:defRPr sz="1200" b="1">
                <a:solidFill>
                  <a:srgbClr val="FF0000"/>
                </a:solidFill>
                <a:latin typeface="Arial" charset="0"/>
                <a:ea typeface="ＭＳ Ｐゴシック" charset="0"/>
              </a:defRPr>
            </a:lvl8pPr>
            <a:lvl9pPr marL="3886200" indent="-228600" algn="ctr" eaLnBrk="0" fontAlgn="base" hangingPunct="0">
              <a:spcBef>
                <a:spcPct val="50000"/>
              </a:spcBef>
              <a:spcAft>
                <a:spcPct val="0"/>
              </a:spcAft>
              <a:defRPr sz="1200" b="1">
                <a:solidFill>
                  <a:srgbClr val="FF0000"/>
                </a:solidFill>
                <a:latin typeface="Arial" charset="0"/>
                <a:ea typeface="ＭＳ Ｐゴシック" charset="0"/>
              </a:defRPr>
            </a:lvl9pPr>
          </a:lstStyle>
          <a:p>
            <a:pPr eaLnBrk="1" hangingPunct="1"/>
            <a:r>
              <a:rPr lang="en-US" dirty="0" smtClean="0">
                <a:solidFill>
                  <a:schemeClr val="bg1">
                    <a:lumMod val="50000"/>
                  </a:schemeClr>
                </a:solidFill>
              </a:rPr>
              <a:t>Power Button</a:t>
            </a:r>
            <a:endParaRPr lang="en-US" dirty="0">
              <a:solidFill>
                <a:schemeClr val="bg1">
                  <a:lumMod val="50000"/>
                </a:schemeClr>
              </a:solidFill>
            </a:endParaRPr>
          </a:p>
        </p:txBody>
      </p:sp>
      <p:sp>
        <p:nvSpPr>
          <p:cNvPr id="62" name="Freeform 61"/>
          <p:cNvSpPr/>
          <p:nvPr/>
        </p:nvSpPr>
        <p:spPr>
          <a:xfrm rot="10800000">
            <a:off x="4467230" y="1512709"/>
            <a:ext cx="313613" cy="193498"/>
          </a:xfrm>
          <a:custGeom>
            <a:avLst/>
            <a:gdLst>
              <a:gd name="connsiteX0" fmla="*/ 0 w 3219189"/>
              <a:gd name="connsiteY0" fmla="*/ 0 h 363254"/>
              <a:gd name="connsiteX1" fmla="*/ 3219189 w 3219189"/>
              <a:gd name="connsiteY1" fmla="*/ 0 h 363254"/>
              <a:gd name="connsiteX2" fmla="*/ 3219189 w 3219189"/>
              <a:gd name="connsiteY2" fmla="*/ 363254 h 363254"/>
            </a:gdLst>
            <a:ahLst/>
            <a:cxnLst>
              <a:cxn ang="0">
                <a:pos x="connsiteX0" y="connsiteY0"/>
              </a:cxn>
              <a:cxn ang="0">
                <a:pos x="connsiteX1" y="connsiteY1"/>
              </a:cxn>
              <a:cxn ang="0">
                <a:pos x="connsiteX2" y="connsiteY2"/>
              </a:cxn>
            </a:cxnLst>
            <a:rect l="l" t="t" r="r" b="b"/>
            <a:pathLst>
              <a:path w="3219189" h="363254">
                <a:moveTo>
                  <a:pt x="0" y="0"/>
                </a:moveTo>
                <a:lnTo>
                  <a:pt x="3219189" y="0"/>
                </a:lnTo>
                <a:lnTo>
                  <a:pt x="3219189" y="363254"/>
                </a:lnTo>
              </a:path>
            </a:pathLst>
          </a:custGeom>
          <a:ln w="19050">
            <a:solidFill>
              <a:schemeClr val="accent3">
                <a:lumMod val="40000"/>
                <a:lumOff val="60000"/>
              </a:schemeClr>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Freeform 45"/>
          <p:cNvSpPr/>
          <p:nvPr/>
        </p:nvSpPr>
        <p:spPr>
          <a:xfrm>
            <a:off x="6285053" y="1909823"/>
            <a:ext cx="902825" cy="740780"/>
          </a:xfrm>
          <a:custGeom>
            <a:avLst/>
            <a:gdLst>
              <a:gd name="connsiteX0" fmla="*/ 972273 w 972273"/>
              <a:gd name="connsiteY0" fmla="*/ 0 h 740780"/>
              <a:gd name="connsiteX1" fmla="*/ 636608 w 972273"/>
              <a:gd name="connsiteY1" fmla="*/ 0 h 740780"/>
              <a:gd name="connsiteX2" fmla="*/ 636608 w 972273"/>
              <a:gd name="connsiteY2" fmla="*/ 740780 h 740780"/>
              <a:gd name="connsiteX3" fmla="*/ 0 w 972273"/>
              <a:gd name="connsiteY3" fmla="*/ 740780 h 740780"/>
            </a:gdLst>
            <a:ahLst/>
            <a:cxnLst>
              <a:cxn ang="0">
                <a:pos x="connsiteX0" y="connsiteY0"/>
              </a:cxn>
              <a:cxn ang="0">
                <a:pos x="connsiteX1" y="connsiteY1"/>
              </a:cxn>
              <a:cxn ang="0">
                <a:pos x="connsiteX2" y="connsiteY2"/>
              </a:cxn>
              <a:cxn ang="0">
                <a:pos x="connsiteX3" y="connsiteY3"/>
              </a:cxn>
            </a:cxnLst>
            <a:rect l="l" t="t" r="r" b="b"/>
            <a:pathLst>
              <a:path w="972273" h="740780">
                <a:moveTo>
                  <a:pt x="972273" y="0"/>
                </a:moveTo>
                <a:lnTo>
                  <a:pt x="636608" y="0"/>
                </a:lnTo>
                <a:lnTo>
                  <a:pt x="636608" y="740780"/>
                </a:lnTo>
                <a:lnTo>
                  <a:pt x="0" y="740780"/>
                </a:lnTo>
              </a:path>
            </a:pathLst>
          </a:custGeom>
          <a:ln w="19050">
            <a:solidFill>
              <a:schemeClr val="accent3">
                <a:lumMod val="40000"/>
                <a:lumOff val="6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Pinout</a:t>
            </a:r>
            <a:r>
              <a:rPr lang="en-US" dirty="0" smtClean="0"/>
              <a:t> of </a:t>
            </a:r>
            <a:r>
              <a:rPr lang="en-US" dirty="0" err="1" smtClean="0"/>
              <a:t>BeagleBone</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0" y="1066800"/>
            <a:ext cx="91440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609600" y="0"/>
            <a:ext cx="7924800" cy="5745241"/>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5867400"/>
            <a:ext cx="9144000" cy="990600"/>
          </a:xfrm>
        </p:spPr>
        <p:txBody>
          <a:bodyPr>
            <a:normAutofit fontScale="70000" lnSpcReduction="20000"/>
          </a:bodyPr>
          <a:lstStyle/>
          <a:p>
            <a:r>
              <a:rPr lang="en-US" dirty="0" smtClean="0"/>
              <a:t>Each digital I/O pin has 8 different modes that can be selected, including GPIO</a:t>
            </a:r>
          </a:p>
          <a:p>
            <a:r>
              <a:rPr lang="en-US" dirty="0" smtClean="0"/>
              <a:t>In GPIO mode, each digital I/O can produce interrupts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533401" y="0"/>
            <a:ext cx="8077200" cy="5680347"/>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5715000"/>
            <a:ext cx="9144000" cy="914400"/>
          </a:xfrm>
        </p:spPr>
        <p:txBody>
          <a:bodyPr>
            <a:normAutofit fontScale="70000" lnSpcReduction="20000"/>
          </a:bodyPr>
          <a:lstStyle/>
          <a:p>
            <a:r>
              <a:rPr lang="en-US" dirty="0" smtClean="0"/>
              <a:t>Up to 8 digital I/O pins can be configured with pulse-width modulators (PWM) to produce signals to control motors or create analog voltage levels, without taking up any extra CPU cycles.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09600" y="0"/>
            <a:ext cx="7890875" cy="5486400"/>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5638799"/>
            <a:ext cx="8610600" cy="1219201"/>
          </a:xfrm>
        </p:spPr>
        <p:txBody>
          <a:bodyPr>
            <a:normAutofit fontScale="62500" lnSpcReduction="20000"/>
          </a:bodyPr>
          <a:lstStyle/>
          <a:p>
            <a:r>
              <a:rPr lang="en-US" dirty="0" smtClean="0"/>
              <a:t>This is a single 12-bit analog-to-digital converter with 8 channels, 7 of which are made available on the headers.</a:t>
            </a:r>
          </a:p>
          <a:p>
            <a:r>
              <a:rPr lang="en-US" dirty="0" smtClean="0"/>
              <a:t>Translate analog voltage value into different digital  levels</a:t>
            </a:r>
          </a:p>
          <a:p>
            <a:r>
              <a:rPr lang="en-US" dirty="0" smtClean="0"/>
              <a:t>Analog Sensor output is connected to analog input pins.</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534</TotalTime>
  <Words>600</Words>
  <Application>Microsoft Office PowerPoint</Application>
  <PresentationFormat>On-screen Show (4:3)</PresentationFormat>
  <Paragraphs>131</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BeagleBone</vt:lpstr>
      <vt:lpstr>BeagleBone- Open Source</vt:lpstr>
      <vt:lpstr>BeagleBone Generations</vt:lpstr>
      <vt:lpstr>BeagleBone Black- Hardware</vt:lpstr>
      <vt:lpstr>BeagleBone Black  </vt:lpstr>
      <vt:lpstr>Pinout of BeagleBone</vt:lpstr>
      <vt:lpstr>Slide 7</vt:lpstr>
      <vt:lpstr>Slide 8</vt:lpstr>
      <vt:lpstr>Slide 9</vt:lpstr>
      <vt:lpstr>Slide 10</vt:lpstr>
      <vt:lpstr>Slide 11</vt:lpstr>
      <vt:lpstr>Slide 12</vt:lpstr>
      <vt:lpstr>Slide 13</vt:lpstr>
      <vt:lpstr>Endless Software Opportunities</vt:lpstr>
      <vt:lpstr> Getting Started</vt:lpstr>
      <vt:lpstr>Installing Drivers</vt:lpstr>
      <vt:lpstr>Browsing to BeagleBone</vt:lpstr>
      <vt:lpstr>Go with SSH</vt:lpstr>
      <vt:lpstr>SSH for windows- PuTTY</vt:lpstr>
      <vt:lpstr>Using python</vt:lpstr>
      <vt:lpstr>Using GPIO with Python</vt:lpstr>
      <vt:lpstr>Using GPIO with Python(Cont.)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BEAGLEBONE</dc:title>
  <dc:creator>user</dc:creator>
  <cp:lastModifiedBy>Dhanish</cp:lastModifiedBy>
  <cp:revision>37</cp:revision>
  <dcterms:created xsi:type="dcterms:W3CDTF">2015-09-25T12:16:15Z</dcterms:created>
  <dcterms:modified xsi:type="dcterms:W3CDTF">2015-11-10T09:20:55Z</dcterms:modified>
</cp:coreProperties>
</file>